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6"/>
  </p:notesMasterIdLst>
  <p:handoutMasterIdLst>
    <p:handoutMasterId r:id="rId27"/>
  </p:handoutMasterIdLst>
  <p:sldIdLst>
    <p:sldId id="256" r:id="rId5"/>
    <p:sldId id="288" r:id="rId6"/>
    <p:sldId id="311" r:id="rId7"/>
    <p:sldId id="318" r:id="rId8"/>
    <p:sldId id="307" r:id="rId9"/>
    <p:sldId id="323" r:id="rId10"/>
    <p:sldId id="319" r:id="rId11"/>
    <p:sldId id="309" r:id="rId12"/>
    <p:sldId id="310" r:id="rId13"/>
    <p:sldId id="313" r:id="rId14"/>
    <p:sldId id="302" r:id="rId15"/>
    <p:sldId id="312" r:id="rId16"/>
    <p:sldId id="308" r:id="rId17"/>
    <p:sldId id="274" r:id="rId18"/>
    <p:sldId id="287" r:id="rId19"/>
    <p:sldId id="300" r:id="rId20"/>
    <p:sldId id="299" r:id="rId21"/>
    <p:sldId id="321" r:id="rId22"/>
    <p:sldId id="272" r:id="rId23"/>
    <p:sldId id="322" r:id="rId24"/>
    <p:sldId id="305"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6E8"/>
    <a:srgbClr val="347FF0"/>
    <a:srgbClr val="CC66FF"/>
    <a:srgbClr val="FF0066"/>
    <a:srgbClr val="FF29DE"/>
    <a:srgbClr val="05EAF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344E2-8160-40D3-BA93-0BB97F8AEEC9}" v="9" dt="2024-09-25T10:04:23.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0" autoAdjust="0"/>
  </p:normalViewPr>
  <p:slideViewPr>
    <p:cSldViewPr>
      <p:cViewPr varScale="1">
        <p:scale>
          <a:sx n="104" d="100"/>
          <a:sy n="104" d="100"/>
        </p:scale>
        <p:origin x="183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6135" cy="496254"/>
          </a:xfrm>
          <a:prstGeom prst="rect">
            <a:avLst/>
          </a:prstGeom>
        </p:spPr>
        <p:txBody>
          <a:bodyPr vert="horz" lIns="91321" tIns="45661" rIns="91321" bIns="45661" rtlCol="0"/>
          <a:lstStyle>
            <a:lvl1pPr algn="l">
              <a:defRPr sz="1200"/>
            </a:lvl1pPr>
          </a:lstStyle>
          <a:p>
            <a:endParaRPr lang="en-GB"/>
          </a:p>
        </p:txBody>
      </p:sp>
      <p:sp>
        <p:nvSpPr>
          <p:cNvPr id="3" name="Date Placeholder 2"/>
          <p:cNvSpPr>
            <a:spLocks noGrp="1"/>
          </p:cNvSpPr>
          <p:nvPr>
            <p:ph type="dt" sz="quarter" idx="1"/>
          </p:nvPr>
        </p:nvSpPr>
        <p:spPr>
          <a:xfrm>
            <a:off x="3849956" y="3"/>
            <a:ext cx="2946135" cy="496254"/>
          </a:xfrm>
          <a:prstGeom prst="rect">
            <a:avLst/>
          </a:prstGeom>
        </p:spPr>
        <p:txBody>
          <a:bodyPr vert="horz" lIns="91321" tIns="45661" rIns="91321" bIns="45661" rtlCol="0"/>
          <a:lstStyle>
            <a:lvl1pPr algn="r">
              <a:defRPr sz="1200"/>
            </a:lvl1pPr>
          </a:lstStyle>
          <a:p>
            <a:endParaRPr lang="en-GB"/>
          </a:p>
        </p:txBody>
      </p:sp>
      <p:sp>
        <p:nvSpPr>
          <p:cNvPr id="4" name="Footer Placeholder 3"/>
          <p:cNvSpPr>
            <a:spLocks noGrp="1"/>
          </p:cNvSpPr>
          <p:nvPr>
            <p:ph type="ftr" sz="quarter" idx="2"/>
          </p:nvPr>
        </p:nvSpPr>
        <p:spPr>
          <a:xfrm>
            <a:off x="1" y="9428800"/>
            <a:ext cx="2946135" cy="496252"/>
          </a:xfrm>
          <a:prstGeom prst="rect">
            <a:avLst/>
          </a:prstGeom>
        </p:spPr>
        <p:txBody>
          <a:bodyPr vert="horz" lIns="91321" tIns="45661" rIns="91321" bIns="45661" rtlCol="0" anchor="b"/>
          <a:lstStyle>
            <a:lvl1pPr algn="l">
              <a:defRPr sz="1200"/>
            </a:lvl1pPr>
          </a:lstStyle>
          <a:p>
            <a:endParaRPr lang="en-GB"/>
          </a:p>
        </p:txBody>
      </p:sp>
      <p:sp>
        <p:nvSpPr>
          <p:cNvPr id="5" name="Slide Number Placeholder 4"/>
          <p:cNvSpPr>
            <a:spLocks noGrp="1"/>
          </p:cNvSpPr>
          <p:nvPr>
            <p:ph type="sldNum" sz="quarter" idx="3"/>
          </p:nvPr>
        </p:nvSpPr>
        <p:spPr>
          <a:xfrm>
            <a:off x="3849956" y="9428800"/>
            <a:ext cx="2946135" cy="496252"/>
          </a:xfrm>
          <a:prstGeom prst="rect">
            <a:avLst/>
          </a:prstGeom>
        </p:spPr>
        <p:txBody>
          <a:bodyPr vert="horz" lIns="91321" tIns="45661" rIns="91321" bIns="45661" rtlCol="0" anchor="b"/>
          <a:lstStyle>
            <a:lvl1pPr algn="r">
              <a:defRPr sz="1200"/>
            </a:lvl1pPr>
          </a:lstStyle>
          <a:p>
            <a:fld id="{12B698DE-2F27-4256-A470-89ACECB5267D}" type="slidenum">
              <a:rPr lang="en-GB" smtClean="0"/>
              <a:t>‹#›</a:t>
            </a:fld>
            <a:endParaRPr lang="en-GB"/>
          </a:p>
        </p:txBody>
      </p:sp>
    </p:spTree>
    <p:extLst>
      <p:ext uri="{BB962C8B-B14F-4D97-AF65-F5344CB8AC3E}">
        <p14:creationId xmlns:p14="http://schemas.microsoft.com/office/powerpoint/2010/main" val="60555689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135" cy="497838"/>
          </a:xfrm>
          <a:prstGeom prst="rect">
            <a:avLst/>
          </a:prstGeom>
        </p:spPr>
        <p:txBody>
          <a:bodyPr vert="horz" lIns="91321" tIns="45661" rIns="91321" bIns="45661" rtlCol="0"/>
          <a:lstStyle>
            <a:lvl1pPr algn="l">
              <a:defRPr sz="1200"/>
            </a:lvl1pPr>
          </a:lstStyle>
          <a:p>
            <a:endParaRPr lang="en-GB"/>
          </a:p>
        </p:txBody>
      </p:sp>
      <p:sp>
        <p:nvSpPr>
          <p:cNvPr id="3" name="Date Placeholder 2"/>
          <p:cNvSpPr>
            <a:spLocks noGrp="1"/>
          </p:cNvSpPr>
          <p:nvPr>
            <p:ph type="dt" idx="1"/>
          </p:nvPr>
        </p:nvSpPr>
        <p:spPr>
          <a:xfrm>
            <a:off x="3849956" y="2"/>
            <a:ext cx="2946135" cy="497838"/>
          </a:xfrm>
          <a:prstGeom prst="rect">
            <a:avLst/>
          </a:prstGeom>
        </p:spPr>
        <p:txBody>
          <a:bodyPr vert="horz" lIns="91321" tIns="45661" rIns="91321" bIns="45661" rtlCol="0"/>
          <a:lstStyle>
            <a:lvl1pPr algn="r">
              <a:defRPr sz="1200"/>
            </a:lvl1pPr>
          </a:lstStyle>
          <a:p>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21" tIns="45661" rIns="91321" bIns="45661" rtlCol="0" anchor="ctr"/>
          <a:lstStyle/>
          <a:p>
            <a:endParaRPr lang="en-GB"/>
          </a:p>
        </p:txBody>
      </p:sp>
      <p:sp>
        <p:nvSpPr>
          <p:cNvPr id="5" name="Notes Placeholder 4"/>
          <p:cNvSpPr>
            <a:spLocks noGrp="1"/>
          </p:cNvSpPr>
          <p:nvPr>
            <p:ph type="body" sz="quarter" idx="3"/>
          </p:nvPr>
        </p:nvSpPr>
        <p:spPr>
          <a:xfrm>
            <a:off x="680245" y="4777026"/>
            <a:ext cx="5437188" cy="3908188"/>
          </a:xfrm>
          <a:prstGeom prst="rect">
            <a:avLst/>
          </a:prstGeom>
        </p:spPr>
        <p:txBody>
          <a:bodyPr vert="horz" lIns="91321" tIns="45661" rIns="91321" bIns="45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801"/>
            <a:ext cx="2946135" cy="497838"/>
          </a:xfrm>
          <a:prstGeom prst="rect">
            <a:avLst/>
          </a:prstGeom>
        </p:spPr>
        <p:txBody>
          <a:bodyPr vert="horz" lIns="91321" tIns="45661" rIns="91321" bIns="45661" rtlCol="0" anchor="b"/>
          <a:lstStyle>
            <a:lvl1pPr algn="l">
              <a:defRPr sz="1200"/>
            </a:lvl1pPr>
          </a:lstStyle>
          <a:p>
            <a:endParaRPr lang="en-GB"/>
          </a:p>
        </p:txBody>
      </p:sp>
      <p:sp>
        <p:nvSpPr>
          <p:cNvPr id="7" name="Slide Number Placeholder 6"/>
          <p:cNvSpPr>
            <a:spLocks noGrp="1"/>
          </p:cNvSpPr>
          <p:nvPr>
            <p:ph type="sldNum" sz="quarter" idx="5"/>
          </p:nvPr>
        </p:nvSpPr>
        <p:spPr>
          <a:xfrm>
            <a:off x="3849956" y="9428801"/>
            <a:ext cx="2946135" cy="497838"/>
          </a:xfrm>
          <a:prstGeom prst="rect">
            <a:avLst/>
          </a:prstGeom>
        </p:spPr>
        <p:txBody>
          <a:bodyPr vert="horz" lIns="91321" tIns="45661" rIns="91321" bIns="45661" rtlCol="0" anchor="b"/>
          <a:lstStyle>
            <a:lvl1pPr algn="r">
              <a:defRPr sz="1200"/>
            </a:lvl1pPr>
          </a:lstStyle>
          <a:p>
            <a:fld id="{4901C75B-55E6-422C-A0DD-008404168D0B}" type="slidenum">
              <a:rPr lang="en-GB" smtClean="0"/>
              <a:t>‹#›</a:t>
            </a:fld>
            <a:endParaRPr lang="en-GB"/>
          </a:p>
        </p:txBody>
      </p:sp>
    </p:spTree>
    <p:extLst>
      <p:ext uri="{BB962C8B-B14F-4D97-AF65-F5344CB8AC3E}">
        <p14:creationId xmlns:p14="http://schemas.microsoft.com/office/powerpoint/2010/main" val="346821491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404908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371524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375540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107003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Subitising</a:t>
            </a:r>
            <a:r>
              <a:rPr lang="en-US" dirty="0"/>
              <a:t>, number </a:t>
            </a:r>
            <a:r>
              <a:rPr lang="en-US"/>
              <a:t>of the week</a:t>
            </a:r>
            <a:endParaRPr lang="en-GB"/>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206897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418158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334136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30D89B-F082-4366-B7C0-0A37E4C300AB}" type="datetime1">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C30FED-3676-4681-906F-E0BEDCDFAC45}" type="datetime1">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2C7168-CB4D-45D4-8F97-AE73FE0CEA5D}" type="datetime1">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E32F3A-9B96-4FFC-BFA8-9E6E1AE66DC2}" type="datetime1">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396405-4FEE-4F17-B992-5E201E54EDEA}" type="datetime1">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6E0B37-91FC-4514-BE5A-A5BE392B708E}" type="datetime1">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A5596E-5A1E-4F10-8E8B-AE95C7481EF1}" type="datetime1">
              <a:rPr lang="en-GB" smtClean="0"/>
              <a:t>25/09/2024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E86F97-A2E3-4D12-A5A8-6D2F7B5FC329}" type="datetime1">
              <a:rPr lang="en-GB" smtClean="0"/>
              <a:t>25/09/2024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C12DF-E224-4A95-9CB8-66D542005D7E}" type="datetime1">
              <a:rPr lang="en-GB" smtClean="0"/>
              <a:t>25/09/2024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9A304-C6EA-4310-B2CB-C543F1BD8C83}" type="datetime1">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BFA9CA-CA14-451E-A231-6942960A2A51}" type="datetime1">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C39C0-99D5-42D7-BE30-8F971C33657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3EBD6-598F-4291-9EBC-4F5CD934B551}" type="datetime1">
              <a:rPr lang="en-GB" smtClean="0"/>
              <a:t>25/09/2024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C39C0-99D5-42D7-BE30-8F971C33657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enquiries@winnersh.wokingham.sch.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7F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9" y="656691"/>
            <a:ext cx="7632848" cy="2268254"/>
          </a:xfrm>
          <a:solidFill>
            <a:srgbClr val="347FF0"/>
          </a:solidFill>
        </p:spPr>
        <p:txBody>
          <a:bodyPr>
            <a:normAutofit fontScale="90000"/>
          </a:bodyPr>
          <a:lstStyle/>
          <a:p>
            <a:pPr algn="ctr"/>
            <a:r>
              <a:rPr lang="en-GB" sz="5600" dirty="0">
                <a:solidFill>
                  <a:schemeClr val="bg1"/>
                </a:solidFill>
                <a:latin typeface="Calibri" panose="020F0502020204030204" pitchFamily="34" charset="0"/>
                <a:cs typeface="Calibri" panose="020F0502020204030204" pitchFamily="34" charset="0"/>
              </a:rPr>
              <a:t>Winnersh Primary School</a:t>
            </a:r>
            <a:br>
              <a:rPr lang="en-GB" sz="5600" dirty="0">
                <a:solidFill>
                  <a:schemeClr val="bg1"/>
                </a:solidFill>
                <a:latin typeface="Calibri" panose="020F0502020204030204" pitchFamily="34" charset="0"/>
                <a:cs typeface="Calibri" panose="020F0502020204030204" pitchFamily="34" charset="0"/>
              </a:rPr>
            </a:br>
            <a:r>
              <a:rPr lang="en-GB" sz="5600" dirty="0">
                <a:solidFill>
                  <a:schemeClr val="bg1"/>
                </a:solidFill>
                <a:latin typeface="Calibri" panose="020F0502020204030204" pitchFamily="34" charset="0"/>
                <a:cs typeface="Calibri" panose="020F0502020204030204" pitchFamily="34" charset="0"/>
              </a:rPr>
              <a:t>Foundation Stage </a:t>
            </a:r>
            <a:br>
              <a:rPr lang="en-GB" sz="5600" dirty="0">
                <a:solidFill>
                  <a:schemeClr val="bg1"/>
                </a:solidFill>
                <a:latin typeface="Calibri" panose="020F0502020204030204" pitchFamily="34" charset="0"/>
                <a:cs typeface="Calibri" panose="020F0502020204030204" pitchFamily="34" charset="0"/>
              </a:rPr>
            </a:br>
            <a:r>
              <a:rPr lang="en-GB" sz="5600" dirty="0">
                <a:solidFill>
                  <a:schemeClr val="bg1"/>
                </a:solidFill>
                <a:latin typeface="Calibri" panose="020F0502020204030204" pitchFamily="34" charset="0"/>
                <a:cs typeface="Calibri" panose="020F0502020204030204" pitchFamily="34" charset="0"/>
              </a:rPr>
              <a:t>Curriculum Information </a:t>
            </a:r>
          </a:p>
        </p:txBody>
      </p:sp>
      <p:pic>
        <p:nvPicPr>
          <p:cNvPr id="9" name="Picture 8"/>
          <p:cNvPicPr/>
          <p:nvPr/>
        </p:nvPicPr>
        <p:blipFill rotWithShape="1">
          <a:blip r:embed="rId3">
            <a:extLst>
              <a:ext uri="{28A0092B-C50C-407E-A947-70E740481C1C}">
                <a14:useLocalDpi xmlns:a14="http://schemas.microsoft.com/office/drawing/2010/main" val="0"/>
              </a:ext>
            </a:extLst>
          </a:blip>
          <a:srcRect t="61489"/>
          <a:stretch/>
        </p:blipFill>
        <p:spPr bwMode="auto">
          <a:xfrm>
            <a:off x="179512" y="0"/>
            <a:ext cx="8568952" cy="620688"/>
          </a:xfrm>
          <a:prstGeom prst="rect">
            <a:avLst/>
          </a:prstGeom>
          <a:noFill/>
          <a:ln>
            <a:noFill/>
          </a:ln>
          <a:extLst>
            <a:ext uri="{53640926-AAD7-44d8-BBD7-CCE9431645EC}">
              <a14:shadowObscured xmlns="" xmlns:a14="http://schemas.microsoft.com/office/drawing/2010/main"/>
            </a:ext>
          </a:extLst>
        </p:spPr>
      </p:pic>
      <p:pic>
        <p:nvPicPr>
          <p:cNvPr id="10" name="Picture 9"/>
          <p:cNvPicPr/>
          <p:nvPr/>
        </p:nvPicPr>
        <p:blipFill rotWithShape="1">
          <a:blip r:embed="rId3">
            <a:extLst>
              <a:ext uri="{28A0092B-C50C-407E-A947-70E740481C1C}">
                <a14:useLocalDpi xmlns:a14="http://schemas.microsoft.com/office/drawing/2010/main" val="0"/>
              </a:ext>
            </a:extLst>
          </a:blip>
          <a:srcRect t="61489"/>
          <a:stretch/>
        </p:blipFill>
        <p:spPr bwMode="auto">
          <a:xfrm>
            <a:off x="323528" y="6237312"/>
            <a:ext cx="8568952" cy="620688"/>
          </a:xfrm>
          <a:prstGeom prst="rect">
            <a:avLst/>
          </a:prstGeom>
          <a:noFill/>
          <a:ln>
            <a:noFill/>
          </a:ln>
          <a:extLst>
            <a:ext uri="{53640926-AAD7-44d8-BBD7-CCE9431645EC}">
              <a14:shadowObscured xmlns="" xmlns:a14="http://schemas.microsoft.com/office/drawing/2010/main"/>
            </a:ext>
          </a:extLst>
        </p:spPr>
      </p:pic>
      <p:pic>
        <p:nvPicPr>
          <p:cNvPr id="12" name="Picture 11"/>
          <p:cNvPicPr/>
          <p:nvPr/>
        </p:nvPicPr>
        <p:blipFill rotWithShape="1">
          <a:blip r:embed="rId3">
            <a:extLst>
              <a:ext uri="{28A0092B-C50C-407E-A947-70E740481C1C}">
                <a14:useLocalDpi xmlns:a14="http://schemas.microsoft.com/office/drawing/2010/main" val="0"/>
              </a:ext>
            </a:extLst>
          </a:blip>
          <a:srcRect t="61489"/>
          <a:stretch/>
        </p:blipFill>
        <p:spPr bwMode="auto">
          <a:xfrm rot="16200000">
            <a:off x="-2960410" y="3097391"/>
            <a:ext cx="6624738" cy="663219"/>
          </a:xfrm>
          <a:prstGeom prst="rect">
            <a:avLst/>
          </a:prstGeom>
          <a:noFill/>
          <a:ln>
            <a:noFill/>
          </a:ln>
          <a:extLst>
            <a:ext uri="{53640926-AAD7-44d8-BBD7-CCE9431645EC}">
              <a14:shadowObscured xmlns="" xmlns:a14="http://schemas.microsoft.com/office/drawing/2010/main"/>
            </a:ext>
          </a:extLst>
        </p:spPr>
      </p:pic>
      <p:pic>
        <p:nvPicPr>
          <p:cNvPr id="13" name="Picture 12"/>
          <p:cNvPicPr/>
          <p:nvPr/>
        </p:nvPicPr>
        <p:blipFill rotWithShape="1">
          <a:blip r:embed="rId3">
            <a:extLst>
              <a:ext uri="{28A0092B-C50C-407E-A947-70E740481C1C}">
                <a14:useLocalDpi xmlns:a14="http://schemas.microsoft.com/office/drawing/2010/main" val="0"/>
              </a:ext>
            </a:extLst>
          </a:blip>
          <a:srcRect t="61489"/>
          <a:stretch/>
        </p:blipFill>
        <p:spPr bwMode="auto">
          <a:xfrm rot="5400000">
            <a:off x="5407664" y="3025381"/>
            <a:ext cx="6624738" cy="663219"/>
          </a:xfrm>
          <a:prstGeom prst="rect">
            <a:avLst/>
          </a:prstGeom>
          <a:noFill/>
          <a:ln>
            <a:noFill/>
          </a:ln>
          <a:extLst>
            <a:ext uri="{53640926-AAD7-44d8-BBD7-CCE9431645EC}">
              <a14:shadowObscured xmlns="" xmlns:a14="http://schemas.microsoft.com/office/drawing/2010/main"/>
            </a:ext>
          </a:extLst>
        </p:spPr>
      </p:pic>
      <p:pic>
        <p:nvPicPr>
          <p:cNvPr id="1026" name="Picture 2" descr="Image preview">
            <a:extLst>
              <a:ext uri="{FF2B5EF4-FFF2-40B4-BE49-F238E27FC236}">
                <a16:creationId xmlns:a16="http://schemas.microsoft.com/office/drawing/2014/main" id="{56DCB0F6-CA77-A3BC-C387-2F25B45A6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924945"/>
            <a:ext cx="3141823" cy="3411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9535"/>
            <a:ext cx="9171584" cy="1046512"/>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GB" sz="1600" dirty="0">
              <a:solidFill>
                <a:schemeClr val="bg1"/>
              </a:solidFill>
              <a:latin typeface="Comic Sans MS" pitchFamily="66" charset="0"/>
            </a:endParaRPr>
          </a:p>
          <a:p>
            <a:pPr algn="ctr"/>
            <a:r>
              <a:rPr lang="en-GB" sz="3600" dirty="0">
                <a:solidFill>
                  <a:schemeClr val="bg1"/>
                </a:solidFill>
                <a:latin typeface="Calibri" panose="020F0502020204030204" pitchFamily="34" charset="0"/>
                <a:cs typeface="Calibri" panose="020F0502020204030204" pitchFamily="34" charset="0"/>
              </a:rPr>
              <a:t>PE</a:t>
            </a:r>
          </a:p>
        </p:txBody>
      </p:sp>
      <p:sp>
        <p:nvSpPr>
          <p:cNvPr id="6" name="Content Placeholder 5"/>
          <p:cNvSpPr>
            <a:spLocks noGrp="1"/>
          </p:cNvSpPr>
          <p:nvPr>
            <p:ph sz="half" idx="1"/>
          </p:nvPr>
        </p:nvSpPr>
        <p:spPr>
          <a:xfrm>
            <a:off x="457200" y="1600200"/>
            <a:ext cx="8147248" cy="4525963"/>
          </a:xfrm>
        </p:spPr>
        <p:txBody>
          <a:bodyPr>
            <a:normAutofit/>
          </a:bodyPr>
          <a:lstStyle/>
          <a:p>
            <a:r>
              <a:rPr lang="en-GB" sz="2400" dirty="0"/>
              <a:t>PE is on Wednesday mornings and is taught by Mrs Sidhu. The classroom TAs stay to support at PE time.</a:t>
            </a:r>
          </a:p>
          <a:p>
            <a:r>
              <a:rPr lang="en-GB" sz="2400" dirty="0"/>
              <a:t>Children are encouraged to get changed independently. Please help with this by practising at home.</a:t>
            </a:r>
          </a:p>
          <a:p>
            <a:r>
              <a:rPr lang="en-GB" sz="2400" dirty="0"/>
              <a:t>(Please make sure EVERYTHING is named)</a:t>
            </a:r>
          </a:p>
          <a:p>
            <a:r>
              <a:rPr lang="en-GB" sz="2400" dirty="0"/>
              <a:t>We will send home PE kits at the end of a half term.</a:t>
            </a:r>
          </a:p>
          <a:p>
            <a:pPr marL="0" indent="0">
              <a:buNone/>
            </a:pP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94359016"/>
              </p:ext>
            </p:extLst>
          </p:nvPr>
        </p:nvGraphicFramePr>
        <p:xfrm>
          <a:off x="899592" y="4293096"/>
          <a:ext cx="6696744" cy="2232249"/>
        </p:xfrm>
        <a:graphic>
          <a:graphicData uri="http://schemas.openxmlformats.org/drawingml/2006/table">
            <a:tbl>
              <a:tblPr firstRow="1" bandRow="1">
                <a:tableStyleId>{5C22544A-7EE6-4342-B048-85BDC9FD1C3A}</a:tableStyleId>
              </a:tblPr>
              <a:tblGrid>
                <a:gridCol w="3348372">
                  <a:extLst>
                    <a:ext uri="{9D8B030D-6E8A-4147-A177-3AD203B41FA5}">
                      <a16:colId xmlns:a16="http://schemas.microsoft.com/office/drawing/2014/main" val="4086053448"/>
                    </a:ext>
                  </a:extLst>
                </a:gridCol>
                <a:gridCol w="3348372">
                  <a:extLst>
                    <a:ext uri="{9D8B030D-6E8A-4147-A177-3AD203B41FA5}">
                      <a16:colId xmlns:a16="http://schemas.microsoft.com/office/drawing/2014/main" val="2650427080"/>
                    </a:ext>
                  </a:extLst>
                </a:gridCol>
              </a:tblGrid>
              <a:tr h="744083">
                <a:tc gridSpan="2">
                  <a:txBody>
                    <a:bodyPr/>
                    <a:lstStyle/>
                    <a:p>
                      <a:r>
                        <a:rPr lang="en-GB" b="0" dirty="0"/>
                        <a:t>Autumn 1 : Getting changed and Fundamental Moving  </a:t>
                      </a:r>
                    </a:p>
                    <a:p>
                      <a:r>
                        <a:rPr lang="en-GB" b="0" dirty="0"/>
                        <a:t>Autumn 2 : Dance and Gym </a:t>
                      </a:r>
                    </a:p>
                  </a:txBody>
                  <a:tcPr/>
                </a:tc>
                <a:tc hMerge="1">
                  <a:txBody>
                    <a:bodyPr/>
                    <a:lstStyle/>
                    <a:p>
                      <a:endParaRPr lang="en-GB" dirty="0"/>
                    </a:p>
                  </a:txBody>
                  <a:tcPr/>
                </a:tc>
                <a:extLst>
                  <a:ext uri="{0D108BD9-81ED-4DB2-BD59-A6C34878D82A}">
                    <a16:rowId xmlns:a16="http://schemas.microsoft.com/office/drawing/2014/main" val="201518232"/>
                  </a:ext>
                </a:extLst>
              </a:tr>
              <a:tr h="744083">
                <a:tc>
                  <a:txBody>
                    <a:bodyPr/>
                    <a:lstStyle/>
                    <a:p>
                      <a:r>
                        <a:rPr lang="en-GB" dirty="0"/>
                        <a:t>Spring 1: Movement and Handling</a:t>
                      </a:r>
                    </a:p>
                  </a:txBody>
                  <a:tcPr/>
                </a:tc>
                <a:tc>
                  <a:txBody>
                    <a:bodyPr/>
                    <a:lstStyle/>
                    <a:p>
                      <a:r>
                        <a:rPr lang="en-GB" dirty="0"/>
                        <a:t>Spring 2: Ball skills/Racket sports</a:t>
                      </a:r>
                    </a:p>
                  </a:txBody>
                  <a:tcPr/>
                </a:tc>
                <a:extLst>
                  <a:ext uri="{0D108BD9-81ED-4DB2-BD59-A6C34878D82A}">
                    <a16:rowId xmlns:a16="http://schemas.microsoft.com/office/drawing/2014/main" val="1838879956"/>
                  </a:ext>
                </a:extLst>
              </a:tr>
              <a:tr h="744083">
                <a:tc>
                  <a:txBody>
                    <a:bodyPr/>
                    <a:lstStyle/>
                    <a:p>
                      <a:r>
                        <a:rPr lang="en-GB" dirty="0"/>
                        <a:t>Summer 1: Run, jump and throw</a:t>
                      </a:r>
                    </a:p>
                  </a:txBody>
                  <a:tcPr/>
                </a:tc>
                <a:tc>
                  <a:txBody>
                    <a:bodyPr/>
                    <a:lstStyle/>
                    <a:p>
                      <a:r>
                        <a:rPr lang="en-GB" dirty="0"/>
                        <a:t>Summer 2: Ball skills- Hit, Run and Catch.</a:t>
                      </a:r>
                    </a:p>
                  </a:txBody>
                  <a:tcPr/>
                </a:tc>
                <a:extLst>
                  <a:ext uri="{0D108BD9-81ED-4DB2-BD59-A6C34878D82A}">
                    <a16:rowId xmlns:a16="http://schemas.microsoft.com/office/drawing/2014/main" val="4201379011"/>
                  </a:ext>
                </a:extLst>
              </a:tr>
            </a:tbl>
          </a:graphicData>
        </a:graphic>
      </p:graphicFrame>
      <p:sp>
        <p:nvSpPr>
          <p:cNvPr id="5" name="TextBox 4"/>
          <p:cNvSpPr txBox="1"/>
          <p:nvPr/>
        </p:nvSpPr>
        <p:spPr>
          <a:xfrm>
            <a:off x="0" y="68503"/>
            <a:ext cx="288032" cy="261610"/>
          </a:xfrm>
          <a:prstGeom prst="rect">
            <a:avLst/>
          </a:prstGeom>
          <a:noFill/>
        </p:spPr>
        <p:txBody>
          <a:bodyPr wrap="square" rtlCol="0">
            <a:spAutoFit/>
          </a:bodyPr>
          <a:lstStyle/>
          <a:p>
            <a:r>
              <a:rPr lang="en-GB" sz="1050" dirty="0"/>
              <a:t>M</a:t>
            </a:r>
          </a:p>
        </p:txBody>
      </p:sp>
    </p:spTree>
    <p:extLst>
      <p:ext uri="{BB962C8B-B14F-4D97-AF65-F5344CB8AC3E}">
        <p14:creationId xmlns:p14="http://schemas.microsoft.com/office/powerpoint/2010/main" val="282434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584" y="6224"/>
            <a:ext cx="9171584" cy="1046512"/>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GB" dirty="0">
                <a:solidFill>
                  <a:schemeClr val="bg1"/>
                </a:solidFill>
                <a:latin typeface="Calibri" panose="020F0502020204030204" pitchFamily="34" charset="0"/>
                <a:cs typeface="Calibri" panose="020F0502020204030204" pitchFamily="34" charset="0"/>
              </a:rPr>
              <a:t>What is exploring time?</a:t>
            </a:r>
          </a:p>
        </p:txBody>
      </p:sp>
      <p:sp>
        <p:nvSpPr>
          <p:cNvPr id="5" name="Rectangle 4"/>
          <p:cNvSpPr/>
          <p:nvPr/>
        </p:nvSpPr>
        <p:spPr>
          <a:xfrm>
            <a:off x="174848" y="1052736"/>
            <a:ext cx="8766720" cy="5244769"/>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Free-flow independent play and planned exploration opportunities within the indoor and outdoor learning environments – please send them in wearing a coat each day.</a:t>
            </a:r>
          </a:p>
          <a:p>
            <a:pPr marL="285750" indent="-285750" algn="just">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Children self-select resources, practise new ideas and skills; they take risks, show imagination and solve problems.</a:t>
            </a:r>
          </a:p>
          <a:p>
            <a:pPr marL="285750" indent="-285750" algn="just">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Focus on developing a love of learning, independence and resilience. </a:t>
            </a:r>
          </a:p>
          <a:p>
            <a:pPr marL="285750" indent="-285750" algn="just">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Adults support children during exploring time through discussions, questioning and reflection to support and extend learning and development. </a:t>
            </a:r>
          </a:p>
          <a:p>
            <a:pPr marL="285750" indent="-285750" algn="just">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Children also take part in planned small group adult-lead Literacy and Mathematics activities while other children are exploring.</a:t>
            </a:r>
          </a:p>
        </p:txBody>
      </p:sp>
      <p:sp>
        <p:nvSpPr>
          <p:cNvPr id="6" name="TextBox 5"/>
          <p:cNvSpPr txBox="1"/>
          <p:nvPr/>
        </p:nvSpPr>
        <p:spPr>
          <a:xfrm>
            <a:off x="0" y="68503"/>
            <a:ext cx="288032" cy="261610"/>
          </a:xfrm>
          <a:prstGeom prst="rect">
            <a:avLst/>
          </a:prstGeom>
          <a:noFill/>
        </p:spPr>
        <p:txBody>
          <a:bodyPr wrap="square" rtlCol="0">
            <a:spAutoFit/>
          </a:bodyPr>
          <a:lstStyle/>
          <a:p>
            <a:r>
              <a:rPr lang="en-GB" sz="1050" dirty="0"/>
              <a:t>E</a:t>
            </a:r>
          </a:p>
        </p:txBody>
      </p:sp>
    </p:spTree>
    <p:extLst>
      <p:ext uri="{BB962C8B-B14F-4D97-AF65-F5344CB8AC3E}">
        <p14:creationId xmlns:p14="http://schemas.microsoft.com/office/powerpoint/2010/main" val="123722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584" y="6224"/>
            <a:ext cx="9171584" cy="1334544"/>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GB" dirty="0">
                <a:solidFill>
                  <a:schemeClr val="bg1"/>
                </a:solidFill>
                <a:latin typeface="Calibri" panose="020F0502020204030204" pitchFamily="34" charset="0"/>
                <a:cs typeface="Calibri" panose="020F0502020204030204" pitchFamily="34" charset="0"/>
              </a:rPr>
              <a:t>RSE – Relationships and sex education</a:t>
            </a:r>
          </a:p>
        </p:txBody>
      </p:sp>
      <p:sp>
        <p:nvSpPr>
          <p:cNvPr id="3" name="Content Placeholder 2"/>
          <p:cNvSpPr>
            <a:spLocks noGrp="1"/>
          </p:cNvSpPr>
          <p:nvPr>
            <p:ph idx="1"/>
          </p:nvPr>
        </p:nvSpPr>
        <p:spPr/>
        <p:txBody>
          <a:bodyPr>
            <a:normAutofit fontScale="85000" lnSpcReduction="10000"/>
          </a:bodyPr>
          <a:lstStyle/>
          <a:p>
            <a:r>
              <a:rPr lang="en-GB" dirty="0"/>
              <a:t>In 2020 the Government asked all schools to update and consult with parents about their RSE policy.</a:t>
            </a:r>
          </a:p>
          <a:p>
            <a:r>
              <a:rPr lang="en-GB" dirty="0"/>
              <a:t>In EYFS we talk about changes, such as how they have changed since a baby and what they can do now.</a:t>
            </a:r>
          </a:p>
          <a:p>
            <a:r>
              <a:rPr lang="en-GB" dirty="0"/>
              <a:t>Towards the end of the year, we talk about changing and growing older and moving into Year 1.</a:t>
            </a:r>
          </a:p>
          <a:p>
            <a:r>
              <a:rPr lang="en-GB" dirty="0"/>
              <a:t>Children will also be taught the scientific words for their body parts </a:t>
            </a:r>
            <a:r>
              <a:rPr lang="en-GB" dirty="0" err="1"/>
              <a:t>e.g</a:t>
            </a:r>
            <a:r>
              <a:rPr lang="en-GB" dirty="0"/>
              <a:t> womb, testicles, penis.</a:t>
            </a:r>
          </a:p>
          <a:p>
            <a:r>
              <a:rPr lang="en-GB" dirty="0"/>
              <a:t>A letter will be sent out closer to the time explaining the lesson and subject content. </a:t>
            </a:r>
          </a:p>
        </p:txBody>
      </p:sp>
      <p:sp>
        <p:nvSpPr>
          <p:cNvPr id="5" name="TextBox 4"/>
          <p:cNvSpPr txBox="1"/>
          <p:nvPr/>
        </p:nvSpPr>
        <p:spPr>
          <a:xfrm>
            <a:off x="0" y="68503"/>
            <a:ext cx="288032" cy="261610"/>
          </a:xfrm>
          <a:prstGeom prst="rect">
            <a:avLst/>
          </a:prstGeom>
          <a:noFill/>
        </p:spPr>
        <p:txBody>
          <a:bodyPr wrap="square" rtlCol="0">
            <a:spAutoFit/>
          </a:bodyPr>
          <a:lstStyle/>
          <a:p>
            <a:r>
              <a:rPr lang="en-GB" sz="1050" dirty="0"/>
              <a:t>E</a:t>
            </a:r>
          </a:p>
        </p:txBody>
      </p:sp>
    </p:spTree>
    <p:extLst>
      <p:ext uri="{BB962C8B-B14F-4D97-AF65-F5344CB8AC3E}">
        <p14:creationId xmlns:p14="http://schemas.microsoft.com/office/powerpoint/2010/main" val="153502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9535"/>
            <a:ext cx="9171584" cy="1046512"/>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GB" sz="1600" dirty="0">
              <a:solidFill>
                <a:schemeClr val="bg1"/>
              </a:solidFill>
              <a:latin typeface="Comic Sans MS" pitchFamily="66" charset="0"/>
            </a:endParaRPr>
          </a:p>
          <a:p>
            <a:pPr algn="ctr"/>
            <a:r>
              <a:rPr lang="en-GB" sz="3600" dirty="0">
                <a:solidFill>
                  <a:schemeClr val="bg1"/>
                </a:solidFill>
                <a:latin typeface="Calibri" panose="020F0502020204030204" pitchFamily="34" charset="0"/>
                <a:cs typeface="Calibri" panose="020F0502020204030204" pitchFamily="34" charset="0"/>
              </a:rPr>
              <a:t>Home learning and communication</a:t>
            </a:r>
          </a:p>
        </p:txBody>
      </p:sp>
      <p:sp>
        <p:nvSpPr>
          <p:cNvPr id="6" name="Content Placeholder 5"/>
          <p:cNvSpPr>
            <a:spLocks noGrp="1"/>
          </p:cNvSpPr>
          <p:nvPr>
            <p:ph sz="half" idx="1"/>
          </p:nvPr>
        </p:nvSpPr>
        <p:spPr>
          <a:xfrm>
            <a:off x="323528" y="1268760"/>
            <a:ext cx="8424936" cy="5257800"/>
          </a:xfrm>
        </p:spPr>
        <p:txBody>
          <a:bodyPr>
            <a:normAutofit fontScale="92500" lnSpcReduction="20000"/>
          </a:bodyPr>
          <a:lstStyle/>
          <a:p>
            <a:pPr algn="just"/>
            <a:r>
              <a:rPr lang="en-GB" dirty="0"/>
              <a:t>Home learning is set on Google Classroom every two weeks.</a:t>
            </a:r>
          </a:p>
          <a:p>
            <a:pPr algn="just"/>
            <a:r>
              <a:rPr lang="en-GB" dirty="0"/>
              <a:t>We set it on a Friday and ask for it to be submitted a week on Monday. We will also include a section for ‘wow moments’. </a:t>
            </a:r>
          </a:p>
          <a:p>
            <a:pPr algn="just"/>
            <a:r>
              <a:rPr lang="en-GB" dirty="0"/>
              <a:t>You will be given log ins for Google Classroom and Purple Mash </a:t>
            </a:r>
          </a:p>
          <a:p>
            <a:pPr algn="just"/>
            <a:r>
              <a:rPr lang="en-GB" dirty="0"/>
              <a:t>We will change reading books on Mondays, Wednesdays or Fridays. Please send them into school everyday.</a:t>
            </a:r>
          </a:p>
          <a:p>
            <a:pPr algn="just"/>
            <a:r>
              <a:rPr lang="en-GB" dirty="0"/>
              <a:t>Please sign the Reading Record when you have heard your child read.</a:t>
            </a:r>
          </a:p>
          <a:p>
            <a:pPr algn="just"/>
            <a:r>
              <a:rPr lang="en-GB" dirty="0"/>
              <a:t>We will send out a half-termly newsletter with information and key dates about the half-term ahead. Other information will be sent by parent mail.</a:t>
            </a:r>
          </a:p>
        </p:txBody>
      </p:sp>
      <p:sp>
        <p:nvSpPr>
          <p:cNvPr id="5" name="TextBox 4"/>
          <p:cNvSpPr txBox="1"/>
          <p:nvPr/>
        </p:nvSpPr>
        <p:spPr>
          <a:xfrm>
            <a:off x="0" y="68503"/>
            <a:ext cx="288032" cy="261610"/>
          </a:xfrm>
          <a:prstGeom prst="rect">
            <a:avLst/>
          </a:prstGeom>
          <a:noFill/>
        </p:spPr>
        <p:txBody>
          <a:bodyPr wrap="square" rtlCol="0">
            <a:spAutoFit/>
          </a:bodyPr>
          <a:lstStyle/>
          <a:p>
            <a:r>
              <a:rPr lang="en-GB" sz="1050" dirty="0"/>
              <a:t>M</a:t>
            </a:r>
          </a:p>
        </p:txBody>
      </p:sp>
    </p:spTree>
    <p:extLst>
      <p:ext uri="{BB962C8B-B14F-4D97-AF65-F5344CB8AC3E}">
        <p14:creationId xmlns:p14="http://schemas.microsoft.com/office/powerpoint/2010/main" val="399154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629" y="7936"/>
            <a:ext cx="9171584" cy="1343295"/>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GB" sz="2400" dirty="0">
              <a:solidFill>
                <a:schemeClr val="bg1"/>
              </a:solidFill>
              <a:latin typeface="Comic Sans MS" pitchFamily="66" charset="0"/>
            </a:endParaRPr>
          </a:p>
          <a:p>
            <a:pPr algn="ctr"/>
            <a:endParaRPr lang="en-GB" sz="3200" dirty="0">
              <a:solidFill>
                <a:schemeClr val="bg1"/>
              </a:solidFill>
            </a:endParaRPr>
          </a:p>
        </p:txBody>
      </p:sp>
      <p:sp>
        <p:nvSpPr>
          <p:cNvPr id="6" name="AutoShape 2" descr="Image result for phon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2"/>
          <a:stretch>
            <a:fillRect/>
          </a:stretch>
        </p:blipFill>
        <p:spPr>
          <a:xfrm>
            <a:off x="284427" y="1503631"/>
            <a:ext cx="5262809" cy="3221514"/>
          </a:xfrm>
          <a:prstGeom prst="rect">
            <a:avLst/>
          </a:prstGeom>
        </p:spPr>
      </p:pic>
      <p:pic>
        <p:nvPicPr>
          <p:cNvPr id="13" name="Picture 12"/>
          <p:cNvPicPr>
            <a:picLocks noChangeAspect="1"/>
          </p:cNvPicPr>
          <p:nvPr/>
        </p:nvPicPr>
        <p:blipFill>
          <a:blip r:embed="rId3"/>
          <a:stretch>
            <a:fillRect/>
          </a:stretch>
        </p:blipFill>
        <p:spPr>
          <a:xfrm>
            <a:off x="460375" y="5009737"/>
            <a:ext cx="4464374" cy="1790063"/>
          </a:xfrm>
          <a:prstGeom prst="rect">
            <a:avLst/>
          </a:prstGeom>
        </p:spPr>
      </p:pic>
      <p:pic>
        <p:nvPicPr>
          <p:cNvPr id="14" name="Picture 13"/>
          <p:cNvPicPr>
            <a:picLocks noChangeAspect="1"/>
          </p:cNvPicPr>
          <p:nvPr/>
        </p:nvPicPr>
        <p:blipFill>
          <a:blip r:embed="rId4"/>
          <a:stretch>
            <a:fillRect/>
          </a:stretch>
        </p:blipFill>
        <p:spPr>
          <a:xfrm>
            <a:off x="6670723" y="1628801"/>
            <a:ext cx="1357661" cy="1561310"/>
          </a:xfrm>
          <a:prstGeom prst="rect">
            <a:avLst/>
          </a:prstGeom>
        </p:spPr>
      </p:pic>
      <p:pic>
        <p:nvPicPr>
          <p:cNvPr id="15" name="Picture 14"/>
          <p:cNvPicPr>
            <a:picLocks noChangeAspect="1"/>
          </p:cNvPicPr>
          <p:nvPr/>
        </p:nvPicPr>
        <p:blipFill>
          <a:blip r:embed="rId5"/>
          <a:stretch>
            <a:fillRect/>
          </a:stretch>
        </p:blipFill>
        <p:spPr>
          <a:xfrm>
            <a:off x="6670723" y="3349794"/>
            <a:ext cx="1501678" cy="1363909"/>
          </a:xfrm>
          <a:prstGeom prst="rect">
            <a:avLst/>
          </a:prstGeom>
        </p:spPr>
      </p:pic>
      <p:sp>
        <p:nvSpPr>
          <p:cNvPr id="2" name="Rectangle 1"/>
          <p:cNvSpPr/>
          <p:nvPr/>
        </p:nvSpPr>
        <p:spPr>
          <a:xfrm>
            <a:off x="4139952" y="4725144"/>
            <a:ext cx="4896544" cy="2031325"/>
          </a:xfrm>
          <a:prstGeom prst="rect">
            <a:avLst/>
          </a:prstGeom>
        </p:spPr>
        <p:txBody>
          <a:bodyPr wrap="square">
            <a:spAutoFit/>
          </a:bodyPr>
          <a:lstStyle/>
          <a:p>
            <a:pPr algn="just"/>
            <a:r>
              <a:rPr lang="en-GB" dirty="0">
                <a:latin typeface="Open Sans"/>
                <a:ea typeface="Calibri" panose="020F0502020204030204" pitchFamily="34" charset="0"/>
              </a:rPr>
              <a:t>Monster Phonics teaches children how to read (blend) and write (segment) by using 10 monsters to categorises all sounds into 10 simple areas. Furthermore, each monster has a different colour and that colour represents that way of spelling the sound. </a:t>
            </a:r>
            <a:endParaRPr lang="en-GB" dirty="0"/>
          </a:p>
        </p:txBody>
      </p:sp>
      <p:sp>
        <p:nvSpPr>
          <p:cNvPr id="10" name="TextBox 9"/>
          <p:cNvSpPr txBox="1"/>
          <p:nvPr/>
        </p:nvSpPr>
        <p:spPr>
          <a:xfrm>
            <a:off x="0" y="68503"/>
            <a:ext cx="288032" cy="261610"/>
          </a:xfrm>
          <a:prstGeom prst="rect">
            <a:avLst/>
          </a:prstGeom>
          <a:noFill/>
        </p:spPr>
        <p:txBody>
          <a:bodyPr wrap="square" rtlCol="0">
            <a:spAutoFit/>
          </a:bodyPr>
          <a:lstStyle/>
          <a:p>
            <a:r>
              <a:rPr lang="en-GB" sz="1050" dirty="0"/>
              <a:t>E</a:t>
            </a:r>
          </a:p>
        </p:txBody>
      </p:sp>
      <p:pic>
        <p:nvPicPr>
          <p:cNvPr id="11" name="Picture 10">
            <a:extLst>
              <a:ext uri="{FF2B5EF4-FFF2-40B4-BE49-F238E27FC236}">
                <a16:creationId xmlns:a16="http://schemas.microsoft.com/office/drawing/2014/main" id="{B7ECA696-B0B2-400F-BD36-02B932F33C5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115616" y="366980"/>
            <a:ext cx="7200800" cy="748691"/>
          </a:xfrm>
          <a:prstGeom prst="rect">
            <a:avLst/>
          </a:prstGeom>
        </p:spPr>
      </p:pic>
    </p:spTree>
    <p:extLst>
      <p:ext uri="{BB962C8B-B14F-4D97-AF65-F5344CB8AC3E}">
        <p14:creationId xmlns:p14="http://schemas.microsoft.com/office/powerpoint/2010/main" val="346192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764704"/>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GB" dirty="0">
                <a:solidFill>
                  <a:schemeClr val="bg1"/>
                </a:solidFill>
                <a:latin typeface="Calibri" panose="020F0502020204030204" pitchFamily="34" charset="0"/>
                <a:cs typeface="Calibri" panose="020F0502020204030204" pitchFamily="34" charset="0"/>
              </a:rPr>
              <a:t>Reading Books </a:t>
            </a:r>
          </a:p>
          <a:p>
            <a:pPr algn="ctr"/>
            <a:endParaRPr lang="en-GB" sz="3200" dirty="0">
              <a:solidFill>
                <a:srgbClr val="3366FF"/>
              </a:solidFill>
            </a:endParaRPr>
          </a:p>
        </p:txBody>
      </p:sp>
      <p:sp>
        <p:nvSpPr>
          <p:cNvPr id="5" name="Rectangle 3"/>
          <p:cNvSpPr>
            <a:spLocks noGrp="1" noChangeArrowheads="1"/>
          </p:cNvSpPr>
          <p:nvPr>
            <p:ph type="body" idx="1"/>
          </p:nvPr>
        </p:nvSpPr>
        <p:spPr>
          <a:xfrm>
            <a:off x="150564" y="3075627"/>
            <a:ext cx="8842871" cy="2088232"/>
          </a:xfrm>
        </p:spPr>
        <p:txBody>
          <a:bodyPr>
            <a:noAutofit/>
          </a:bodyPr>
          <a:lstStyle/>
          <a:p>
            <a:pPr algn="ctr" eaLnBrk="1" hangingPunct="1">
              <a:lnSpc>
                <a:spcPct val="130000"/>
              </a:lnSpc>
              <a:buFontTx/>
              <a:buNone/>
            </a:pPr>
            <a:endParaRPr lang="en-GB" altLang="en-US" sz="2400" dirty="0">
              <a:solidFill>
                <a:schemeClr val="tx1"/>
              </a:solidFill>
              <a:latin typeface="Calibri" panose="020F0502020204030204" pitchFamily="34" charset="0"/>
              <a:cs typeface="Calibri" panose="020F0502020204030204" pitchFamily="34" charset="0"/>
            </a:endParaRPr>
          </a:p>
          <a:p>
            <a:pPr algn="ctr" eaLnBrk="1" hangingPunct="1">
              <a:lnSpc>
                <a:spcPct val="130000"/>
              </a:lnSpc>
              <a:buFontTx/>
              <a:buNone/>
            </a:pPr>
            <a:endParaRPr lang="en-GB" altLang="en-US" sz="2800" dirty="0">
              <a:solidFill>
                <a:schemeClr val="tx1"/>
              </a:solidFill>
              <a:latin typeface="Comic Sans MS" panose="030F0702030302020204" pitchFamily="66" charset="0"/>
            </a:endParaRPr>
          </a:p>
          <a:p>
            <a:pPr algn="ctr" eaLnBrk="1" hangingPunct="1">
              <a:lnSpc>
                <a:spcPct val="130000"/>
              </a:lnSpc>
              <a:buFontTx/>
              <a:buNone/>
            </a:pPr>
            <a:r>
              <a:rPr lang="en-GB" altLang="en-US" sz="2800" dirty="0">
                <a:solidFill>
                  <a:schemeClr val="tx1"/>
                </a:solidFill>
                <a:latin typeface="Comic Sans MS" panose="030F0702030302020204" pitchFamily="66" charset="0"/>
              </a:rPr>
              <a:t> </a:t>
            </a:r>
          </a:p>
          <a:p>
            <a:pPr algn="ctr" eaLnBrk="1" hangingPunct="1">
              <a:lnSpc>
                <a:spcPct val="130000"/>
              </a:lnSpc>
              <a:buFontTx/>
              <a:buNone/>
            </a:pPr>
            <a:endParaRPr lang="en-GB" altLang="en-US" sz="2800" dirty="0">
              <a:solidFill>
                <a:schemeClr val="tx1"/>
              </a:solidFill>
              <a:latin typeface="Comic Sans MS" panose="030F0702030302020204" pitchFamily="66" charset="0"/>
            </a:endParaRPr>
          </a:p>
          <a:p>
            <a:pPr algn="ctr" eaLnBrk="1" hangingPunct="1">
              <a:lnSpc>
                <a:spcPct val="130000"/>
              </a:lnSpc>
              <a:buFontTx/>
              <a:buNone/>
            </a:pPr>
            <a:endParaRPr lang="en-GB" altLang="en-US" sz="2800" dirty="0">
              <a:solidFill>
                <a:schemeClr val="tx1"/>
              </a:solidFill>
              <a:latin typeface="Comic Sans MS" panose="030F0702030302020204" pitchFamily="66" charset="0"/>
            </a:endParaRPr>
          </a:p>
          <a:p>
            <a:pPr algn="ctr" eaLnBrk="1" hangingPunct="1">
              <a:lnSpc>
                <a:spcPct val="130000"/>
              </a:lnSpc>
              <a:buFontTx/>
              <a:buNone/>
            </a:pPr>
            <a:endParaRPr lang="en-GB" altLang="en-US" sz="2800" dirty="0">
              <a:solidFill>
                <a:schemeClr val="tx1"/>
              </a:solidFill>
              <a:latin typeface="Comic Sans MS" panose="030F0702030302020204" pitchFamily="66" charset="0"/>
            </a:endParaRPr>
          </a:p>
        </p:txBody>
      </p:sp>
      <p:pic>
        <p:nvPicPr>
          <p:cNvPr id="9" name="Picture 8" descr="Image result for oxford reading tree floppys reading books"/>
          <p:cNvPicPr/>
          <p:nvPr/>
        </p:nvPicPr>
        <p:blipFill rotWithShape="1">
          <a:blip r:embed="rId3">
            <a:extLst>
              <a:ext uri="{28A0092B-C50C-407E-A947-70E740481C1C}">
                <a14:useLocalDpi xmlns:a14="http://schemas.microsoft.com/office/drawing/2010/main" val="0"/>
              </a:ext>
            </a:extLst>
          </a:blip>
          <a:srcRect l="15728" t="983" r="12522"/>
          <a:stretch/>
        </p:blipFill>
        <p:spPr bwMode="auto">
          <a:xfrm>
            <a:off x="7046887" y="212772"/>
            <a:ext cx="1946548" cy="2923791"/>
          </a:xfrm>
          <a:prstGeom prst="rect">
            <a:avLst/>
          </a:prstGeom>
          <a:noFill/>
          <a:ln>
            <a:noFill/>
          </a:ln>
          <a:extLst>
            <a:ext uri="{53640926-AAD7-44D8-BBD7-CCE9431645EC}">
              <a14:shadowObscured xmlns:a14="http://schemas.microsoft.com/office/drawing/2010/main"/>
            </a:ext>
          </a:extLst>
        </p:spPr>
      </p:pic>
      <p:pic>
        <p:nvPicPr>
          <p:cNvPr id="2052" name="Picture 4" descr="Image result for oxford reading tree floppy's reading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32" y="509256"/>
            <a:ext cx="1905299" cy="30076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oxford reading tree floppy's reading books"/>
          <p:cNvPicPr>
            <a:picLocks noChangeAspect="1" noChangeArrowheads="1"/>
          </p:cNvPicPr>
          <p:nvPr/>
        </p:nvPicPr>
        <p:blipFill rotWithShape="1">
          <a:blip r:embed="rId5">
            <a:extLst>
              <a:ext uri="{28A0092B-C50C-407E-A947-70E740481C1C}">
                <a14:useLocalDpi xmlns:a14="http://schemas.microsoft.com/office/drawing/2010/main" val="0"/>
              </a:ext>
            </a:extLst>
          </a:blip>
          <a:srcRect t="8050" b="8497"/>
          <a:stretch/>
        </p:blipFill>
        <p:spPr bwMode="auto">
          <a:xfrm>
            <a:off x="2987824" y="816718"/>
            <a:ext cx="2946134" cy="245864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Related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779" r="31550"/>
          <a:stretch/>
        </p:blipFill>
        <p:spPr bwMode="auto">
          <a:xfrm>
            <a:off x="7563016" y="3721438"/>
            <a:ext cx="1363748" cy="20052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306" y="3572119"/>
            <a:ext cx="7178135" cy="3741024"/>
          </a:xfrm>
          <a:prstGeom prst="rect">
            <a:avLst/>
          </a:prstGeom>
        </p:spPr>
        <p:txBody>
          <a:bodyPr wrap="square">
            <a:spAutoFit/>
          </a:bodyPr>
          <a:lstStyle/>
          <a:p>
            <a:pPr algn="just">
              <a:lnSpc>
                <a:spcPct val="130000"/>
              </a:lnSpc>
            </a:pPr>
            <a:r>
              <a:rPr lang="en-GB" altLang="en-US" dirty="0">
                <a:latin typeface="Calibri" panose="020F0502020204030204" pitchFamily="34" charset="0"/>
                <a:cs typeface="Calibri" panose="020F0502020204030204" pitchFamily="34" charset="0"/>
              </a:rPr>
              <a:t>Most children start with a lilac book – these have no words. These are to help develop story telling and comprehension. We will also send home phonic flashcards for you to practise with your child – recognising and blending. We will send the next set home when we feel your child is ready to move on. Every child is on their own journey; it is not a race. Children will start taking books with words home when they have started to develop their blending skills. We will read at school with your child every Friday and reading books will be changed 3 times a week.</a:t>
            </a:r>
          </a:p>
          <a:p>
            <a:pPr algn="just">
              <a:lnSpc>
                <a:spcPct val="130000"/>
              </a:lnSpc>
            </a:pPr>
            <a:endParaRPr lang="en-GB" altLang="en-US" sz="2000" dirty="0">
              <a:latin typeface="Calibri" panose="020F0502020204030204" pitchFamily="34" charset="0"/>
              <a:cs typeface="Calibri" panose="020F0502020204030204" pitchFamily="34" charset="0"/>
            </a:endParaRPr>
          </a:p>
          <a:p>
            <a:pPr algn="just">
              <a:lnSpc>
                <a:spcPct val="130000"/>
              </a:lnSpc>
            </a:pPr>
            <a:endParaRPr lang="en-GB" altLang="en-US" sz="2000" dirty="0">
              <a:latin typeface="Calibri" panose="020F0502020204030204" pitchFamily="34" charset="0"/>
              <a:cs typeface="Calibri" panose="020F0502020204030204" pitchFamily="34" charset="0"/>
            </a:endParaRPr>
          </a:p>
        </p:txBody>
      </p:sp>
      <p:sp>
        <p:nvSpPr>
          <p:cNvPr id="10" name="TextBox 9"/>
          <p:cNvSpPr txBox="1"/>
          <p:nvPr/>
        </p:nvSpPr>
        <p:spPr>
          <a:xfrm>
            <a:off x="0" y="68503"/>
            <a:ext cx="288032" cy="261610"/>
          </a:xfrm>
          <a:prstGeom prst="rect">
            <a:avLst/>
          </a:prstGeom>
          <a:noFill/>
        </p:spPr>
        <p:txBody>
          <a:bodyPr wrap="square" rtlCol="0">
            <a:spAutoFit/>
          </a:bodyPr>
          <a:lstStyle/>
          <a:p>
            <a:r>
              <a:rPr lang="en-GB" sz="1050" dirty="0"/>
              <a:t>E</a:t>
            </a:r>
          </a:p>
        </p:txBody>
      </p:sp>
    </p:spTree>
    <p:extLst>
      <p:ext uri="{BB962C8B-B14F-4D97-AF65-F5344CB8AC3E}">
        <p14:creationId xmlns:p14="http://schemas.microsoft.com/office/powerpoint/2010/main" val="240289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764704"/>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GB" dirty="0">
                <a:solidFill>
                  <a:schemeClr val="bg1"/>
                </a:solidFill>
                <a:latin typeface="Calibri" panose="020F0502020204030204" pitchFamily="34" charset="0"/>
                <a:cs typeface="Calibri" panose="020F0502020204030204" pitchFamily="34" charset="0"/>
              </a:rPr>
              <a:t>Reading comprehension </a:t>
            </a:r>
          </a:p>
          <a:p>
            <a:pPr algn="ctr"/>
            <a:endParaRPr lang="en-GB" sz="3200" dirty="0">
              <a:solidFill>
                <a:srgbClr val="3366FF"/>
              </a:solidFill>
            </a:endParaRPr>
          </a:p>
        </p:txBody>
      </p:sp>
      <p:sp>
        <p:nvSpPr>
          <p:cNvPr id="5" name="Rectangle 4"/>
          <p:cNvSpPr/>
          <p:nvPr/>
        </p:nvSpPr>
        <p:spPr>
          <a:xfrm>
            <a:off x="1907704" y="812012"/>
            <a:ext cx="7416824" cy="4093428"/>
          </a:xfrm>
          <a:prstGeom prst="rect">
            <a:avLst/>
          </a:prstGeom>
        </p:spPr>
        <p:txBody>
          <a:bodyPr wrap="square">
            <a:spAutoFit/>
          </a:bodyPr>
          <a:lstStyle/>
          <a:p>
            <a:pPr lvl="0"/>
            <a:r>
              <a:rPr lang="en-GB" sz="2000" b="1" dirty="0"/>
              <a:t>What will happen next?</a:t>
            </a:r>
            <a:endParaRPr lang="en-GB" sz="2000" dirty="0"/>
          </a:p>
          <a:p>
            <a:pPr lvl="0"/>
            <a:r>
              <a:rPr lang="en-GB" sz="2000" b="1" dirty="0"/>
              <a:t>Look at page ____. What do you think might happen?</a:t>
            </a:r>
            <a:endParaRPr lang="en-GB" sz="2000" dirty="0"/>
          </a:p>
          <a:p>
            <a:pPr lvl="0"/>
            <a:r>
              <a:rPr lang="en-GB" sz="2000" b="1" dirty="0"/>
              <a:t>Have you ever…?</a:t>
            </a:r>
            <a:endParaRPr lang="en-GB" sz="2000" dirty="0"/>
          </a:p>
          <a:p>
            <a:pPr lvl="0"/>
            <a:r>
              <a:rPr lang="en-GB" sz="2000" b="1" dirty="0"/>
              <a:t>Tell me how the character is feeling.</a:t>
            </a:r>
            <a:endParaRPr lang="en-GB" sz="2000" dirty="0"/>
          </a:p>
          <a:p>
            <a:pPr lvl="0"/>
            <a:r>
              <a:rPr lang="en-GB" sz="2000" b="1" dirty="0"/>
              <a:t>Do you know another story where …?</a:t>
            </a:r>
            <a:endParaRPr lang="en-GB" sz="2000" dirty="0"/>
          </a:p>
          <a:p>
            <a:pPr lvl="0"/>
            <a:r>
              <a:rPr lang="en-GB" sz="2000" b="1" dirty="0"/>
              <a:t>Who are the characters in the story? Tell me about … character.</a:t>
            </a:r>
            <a:endParaRPr lang="en-GB" sz="2000" dirty="0"/>
          </a:p>
          <a:p>
            <a:pPr lvl="0"/>
            <a:r>
              <a:rPr lang="en-GB" sz="2000" b="1" dirty="0"/>
              <a:t>Can you tell me what happened at the beginning and end of the story? </a:t>
            </a:r>
            <a:endParaRPr lang="en-GB" sz="2000" dirty="0"/>
          </a:p>
          <a:p>
            <a:pPr lvl="0"/>
            <a:r>
              <a:rPr lang="en-GB" sz="2000" b="1" dirty="0"/>
              <a:t>What do you think the character should have done? What would you do?</a:t>
            </a:r>
            <a:endParaRPr lang="en-GB" sz="2000" dirty="0"/>
          </a:p>
          <a:p>
            <a:pPr lvl="0"/>
            <a:r>
              <a:rPr lang="en-GB" sz="2000" b="1" dirty="0"/>
              <a:t>Who is the story about?</a:t>
            </a:r>
            <a:endParaRPr lang="en-GB" sz="2000" dirty="0"/>
          </a:p>
          <a:p>
            <a:pPr lvl="0"/>
            <a:r>
              <a:rPr lang="en-GB" sz="2000" b="1" dirty="0"/>
              <a:t>What did you like about the story?</a:t>
            </a:r>
            <a:endParaRPr lang="en-GB" sz="2000" dirty="0"/>
          </a:p>
          <a:p>
            <a:pPr lvl="0"/>
            <a:r>
              <a:rPr lang="en-GB" sz="2000" b="1" dirty="0"/>
              <a:t>Does it remind you of anything you have done?  </a:t>
            </a:r>
            <a:endParaRPr lang="en-GB" sz="2000"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55283" y="980728"/>
            <a:ext cx="1765920" cy="1152128"/>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5283" y="4869160"/>
            <a:ext cx="1890395" cy="1259205"/>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438859" y="5110054"/>
            <a:ext cx="1872208" cy="1276336"/>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6804248" y="5039056"/>
            <a:ext cx="1872208" cy="1418332"/>
          </a:xfrm>
          <a:prstGeom prst="rect">
            <a:avLst/>
          </a:prstGeom>
        </p:spPr>
      </p:pic>
      <p:sp>
        <p:nvSpPr>
          <p:cNvPr id="11" name="TextBox 10"/>
          <p:cNvSpPr txBox="1"/>
          <p:nvPr/>
        </p:nvSpPr>
        <p:spPr>
          <a:xfrm>
            <a:off x="0" y="68503"/>
            <a:ext cx="288032" cy="261610"/>
          </a:xfrm>
          <a:prstGeom prst="rect">
            <a:avLst/>
          </a:prstGeom>
          <a:noFill/>
        </p:spPr>
        <p:txBody>
          <a:bodyPr wrap="square" rtlCol="0">
            <a:spAutoFit/>
          </a:bodyPr>
          <a:lstStyle/>
          <a:p>
            <a:r>
              <a:rPr lang="en-GB" sz="1050" dirty="0"/>
              <a:t>E</a:t>
            </a:r>
          </a:p>
        </p:txBody>
      </p:sp>
    </p:spTree>
    <p:extLst>
      <p:ext uri="{BB962C8B-B14F-4D97-AF65-F5344CB8AC3E}">
        <p14:creationId xmlns:p14="http://schemas.microsoft.com/office/powerpoint/2010/main" val="112925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76" y="-27114"/>
            <a:ext cx="9171584" cy="1046512"/>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GB" sz="3200" dirty="0">
              <a:solidFill>
                <a:schemeClr val="bg1"/>
              </a:solidFill>
            </a:endParaRPr>
          </a:p>
        </p:txBody>
      </p:sp>
      <p:sp>
        <p:nvSpPr>
          <p:cNvPr id="5" name="Title 1"/>
          <p:cNvSpPr txBox="1">
            <a:spLocks/>
          </p:cNvSpPr>
          <p:nvPr/>
        </p:nvSpPr>
        <p:spPr>
          <a:xfrm>
            <a:off x="-2876" y="0"/>
            <a:ext cx="9146876" cy="1340768"/>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GB" dirty="0">
                <a:solidFill>
                  <a:schemeClr val="bg1"/>
                </a:solidFill>
                <a:latin typeface="Calibri" panose="020F0502020204030204" pitchFamily="34" charset="0"/>
                <a:cs typeface="Calibri" panose="020F0502020204030204" pitchFamily="34" charset="0"/>
              </a:rPr>
              <a:t>How to help your child with literacy</a:t>
            </a:r>
          </a:p>
        </p:txBody>
      </p:sp>
      <p:sp>
        <p:nvSpPr>
          <p:cNvPr id="3" name="Content Placeholder 2"/>
          <p:cNvSpPr>
            <a:spLocks noGrp="1"/>
          </p:cNvSpPr>
          <p:nvPr>
            <p:ph sz="half" idx="1"/>
          </p:nvPr>
        </p:nvSpPr>
        <p:spPr>
          <a:xfrm>
            <a:off x="457200" y="1600200"/>
            <a:ext cx="4038600" cy="4997152"/>
          </a:xfrm>
        </p:spPr>
        <p:txBody>
          <a:bodyPr>
            <a:normAutofit fontScale="77500" lnSpcReduction="20000"/>
          </a:bodyPr>
          <a:lstStyle/>
          <a:p>
            <a:pPr algn="just"/>
            <a:r>
              <a:rPr lang="en-GB" dirty="0"/>
              <a:t>Be a role model – let them see you reading and writing.</a:t>
            </a:r>
          </a:p>
          <a:p>
            <a:endParaRPr lang="en-GB" dirty="0"/>
          </a:p>
          <a:p>
            <a:pPr algn="just"/>
            <a:r>
              <a:rPr lang="en-GB" dirty="0"/>
              <a:t>Talk about what you have read or seen – encourage them to use full sentences.</a:t>
            </a:r>
          </a:p>
          <a:p>
            <a:endParaRPr lang="en-GB" dirty="0"/>
          </a:p>
          <a:p>
            <a:pPr algn="just"/>
            <a:r>
              <a:rPr lang="en-GB" dirty="0"/>
              <a:t>Don’t be afraid to use new words and vocab – any child who can say ‘velociraptor’ can pick up new words!!! Challenge and inspire them with new words and encourage them to ask what something means if they don’t understand.</a:t>
            </a:r>
          </a:p>
        </p:txBody>
      </p:sp>
      <p:sp>
        <p:nvSpPr>
          <p:cNvPr id="7" name="Content Placeholder 6"/>
          <p:cNvSpPr>
            <a:spLocks noGrp="1"/>
          </p:cNvSpPr>
          <p:nvPr>
            <p:ph sz="half" idx="2"/>
          </p:nvPr>
        </p:nvSpPr>
        <p:spPr>
          <a:xfrm>
            <a:off x="4648200" y="1600200"/>
            <a:ext cx="4038600" cy="4997152"/>
          </a:xfrm>
        </p:spPr>
        <p:txBody>
          <a:bodyPr>
            <a:normAutofit fontScale="77500" lnSpcReduction="20000"/>
          </a:bodyPr>
          <a:lstStyle/>
          <a:p>
            <a:pPr marL="0" indent="0">
              <a:buNone/>
            </a:pPr>
            <a:r>
              <a:rPr lang="en-GB" b="1" dirty="0"/>
              <a:t>Fine motor activities:</a:t>
            </a:r>
          </a:p>
          <a:p>
            <a:pPr algn="just"/>
            <a:r>
              <a:rPr lang="en-GB" dirty="0"/>
              <a:t>Threading, drawing, using dough, tweezers, a stylus for the tablet, pouring and scooping measurements, cutting, pegging – anything that requires small pincer grip.</a:t>
            </a:r>
          </a:p>
          <a:p>
            <a:endParaRPr lang="en-GB" dirty="0"/>
          </a:p>
          <a:p>
            <a:pPr algn="just"/>
            <a:r>
              <a:rPr lang="en-GB" dirty="0"/>
              <a:t>Encourage early mark making – this may look like lots of lines, random letters and ‘scribble’ but to your child, it has real meaning. Get them to tell you what they have written.</a:t>
            </a:r>
          </a:p>
        </p:txBody>
      </p:sp>
      <p:sp>
        <p:nvSpPr>
          <p:cNvPr id="6" name="TextBox 5"/>
          <p:cNvSpPr txBox="1"/>
          <p:nvPr/>
        </p:nvSpPr>
        <p:spPr>
          <a:xfrm>
            <a:off x="0" y="68503"/>
            <a:ext cx="288032" cy="253916"/>
          </a:xfrm>
          <a:prstGeom prst="rect">
            <a:avLst/>
          </a:prstGeom>
          <a:noFill/>
        </p:spPr>
        <p:txBody>
          <a:bodyPr wrap="square" rtlCol="0">
            <a:spAutoFit/>
          </a:bodyPr>
          <a:lstStyle/>
          <a:p>
            <a:r>
              <a:rPr lang="en-GB" sz="1050" dirty="0"/>
              <a:t>E</a:t>
            </a:r>
          </a:p>
        </p:txBody>
      </p:sp>
    </p:spTree>
    <p:extLst>
      <p:ext uri="{BB962C8B-B14F-4D97-AF65-F5344CB8AC3E}">
        <p14:creationId xmlns:p14="http://schemas.microsoft.com/office/powerpoint/2010/main" val="3815239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76" y="-27114"/>
            <a:ext cx="9171584" cy="863826"/>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GB" sz="3200" dirty="0">
              <a:solidFill>
                <a:schemeClr val="bg1"/>
              </a:solidFill>
            </a:endParaRPr>
          </a:p>
        </p:txBody>
      </p:sp>
      <p:sp>
        <p:nvSpPr>
          <p:cNvPr id="5" name="Title 1"/>
          <p:cNvSpPr txBox="1">
            <a:spLocks/>
          </p:cNvSpPr>
          <p:nvPr/>
        </p:nvSpPr>
        <p:spPr>
          <a:xfrm>
            <a:off x="-2876" y="0"/>
            <a:ext cx="9146876" cy="620688"/>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dirty="0">
                <a:solidFill>
                  <a:schemeClr val="bg1"/>
                </a:solidFill>
                <a:latin typeface="Calibri" panose="020F0502020204030204" pitchFamily="34" charset="0"/>
                <a:cs typeface="Calibri" panose="020F0502020204030204" pitchFamily="34" charset="0"/>
              </a:rPr>
              <a:t>D</a:t>
            </a:r>
            <a:r>
              <a:rPr lang="en-GB" dirty="0" err="1">
                <a:solidFill>
                  <a:schemeClr val="bg1"/>
                </a:solidFill>
                <a:latin typeface="Calibri" panose="020F0502020204030204" pitchFamily="34" charset="0"/>
                <a:cs typeface="Calibri" panose="020F0502020204030204" pitchFamily="34" charset="0"/>
              </a:rPr>
              <a:t>rawing</a:t>
            </a:r>
            <a:r>
              <a:rPr lang="en-GB" dirty="0">
                <a:solidFill>
                  <a:schemeClr val="bg1"/>
                </a:solidFill>
                <a:latin typeface="Calibri" panose="020F0502020204030204" pitchFamily="34" charset="0"/>
                <a:cs typeface="Calibri" panose="020F0502020204030204" pitchFamily="34" charset="0"/>
              </a:rPr>
              <a:t> Club</a:t>
            </a:r>
          </a:p>
        </p:txBody>
      </p:sp>
      <p:sp>
        <p:nvSpPr>
          <p:cNvPr id="6" name="TextBox 5"/>
          <p:cNvSpPr txBox="1"/>
          <p:nvPr/>
        </p:nvSpPr>
        <p:spPr>
          <a:xfrm>
            <a:off x="0" y="68503"/>
            <a:ext cx="288032" cy="253916"/>
          </a:xfrm>
          <a:prstGeom prst="rect">
            <a:avLst/>
          </a:prstGeom>
          <a:noFill/>
        </p:spPr>
        <p:txBody>
          <a:bodyPr wrap="square" rtlCol="0">
            <a:spAutoFit/>
          </a:bodyPr>
          <a:lstStyle/>
          <a:p>
            <a:r>
              <a:rPr lang="en-GB" sz="1050" dirty="0"/>
              <a:t>E</a:t>
            </a:r>
          </a:p>
        </p:txBody>
      </p:sp>
      <p:pic>
        <p:nvPicPr>
          <p:cNvPr id="2" name="Picture 1">
            <a:extLst>
              <a:ext uri="{FF2B5EF4-FFF2-40B4-BE49-F238E27FC236}">
                <a16:creationId xmlns:a16="http://schemas.microsoft.com/office/drawing/2014/main" id="{56075FA9-AB30-57E4-56A7-03C534A11A7E}"/>
              </a:ext>
            </a:extLst>
          </p:cNvPr>
          <p:cNvPicPr>
            <a:picLocks noChangeAspect="1"/>
          </p:cNvPicPr>
          <p:nvPr/>
        </p:nvPicPr>
        <p:blipFill>
          <a:blip r:embed="rId3"/>
          <a:stretch>
            <a:fillRect/>
          </a:stretch>
        </p:blipFill>
        <p:spPr>
          <a:xfrm>
            <a:off x="3707904" y="863826"/>
            <a:ext cx="1589335" cy="1528541"/>
          </a:xfrm>
          <a:prstGeom prst="rect">
            <a:avLst/>
          </a:prstGeom>
        </p:spPr>
      </p:pic>
      <p:sp>
        <p:nvSpPr>
          <p:cNvPr id="9" name="TextBox 8">
            <a:extLst>
              <a:ext uri="{FF2B5EF4-FFF2-40B4-BE49-F238E27FC236}">
                <a16:creationId xmlns:a16="http://schemas.microsoft.com/office/drawing/2014/main" id="{B5757F5A-F4E2-332F-DA48-0655FF484D71}"/>
              </a:ext>
            </a:extLst>
          </p:cNvPr>
          <p:cNvSpPr txBox="1"/>
          <p:nvPr/>
        </p:nvSpPr>
        <p:spPr>
          <a:xfrm>
            <a:off x="107504" y="2492896"/>
            <a:ext cx="8928992" cy="3785652"/>
          </a:xfrm>
          <a:prstGeom prst="rect">
            <a:avLst/>
          </a:prstGeom>
          <a:noFill/>
        </p:spPr>
        <p:txBody>
          <a:bodyPr wrap="square">
            <a:spAutoFit/>
          </a:bodyPr>
          <a:lstStyle/>
          <a:p>
            <a:r>
              <a:rPr lang="en-US" sz="1600" b="0" i="0" dirty="0">
                <a:solidFill>
                  <a:srgbClr val="000000"/>
                </a:solidFill>
                <a:effectLst/>
                <a:latin typeface="Calibri" panose="020F0502020204030204" pitchFamily="34" charset="0"/>
              </a:rPr>
              <a:t>Our youngest writers in the EYFS begin to develop their skills though Drawing Club. </a:t>
            </a:r>
          </a:p>
          <a:p>
            <a:r>
              <a:rPr lang="en-US" sz="1600" b="0" i="0" dirty="0">
                <a:solidFill>
                  <a:srgbClr val="000000"/>
                </a:solidFill>
                <a:effectLst/>
                <a:latin typeface="Calibri" panose="020F0502020204030204" pitchFamily="34" charset="0"/>
              </a:rPr>
              <a:t>This approach is a fabulous way to promote the magic of stories and enables those stories to be brought to life.</a:t>
            </a:r>
          </a:p>
          <a:p>
            <a:r>
              <a:rPr lang="en-US" sz="1600" dirty="0">
                <a:solidFill>
                  <a:srgbClr val="000000"/>
                </a:solidFill>
                <a:latin typeface="Calibri" panose="020F0502020204030204" pitchFamily="34" charset="0"/>
              </a:rPr>
              <a:t>This is done by</a:t>
            </a:r>
            <a:r>
              <a:rPr lang="en-US" sz="1600" b="0" i="0" dirty="0">
                <a:solidFill>
                  <a:srgbClr val="000000"/>
                </a:solidFill>
                <a:effectLst/>
                <a:latin typeface="Calibri" panose="020F0502020204030204" pitchFamily="34" charset="0"/>
              </a:rPr>
              <a:t> using mathematics, physical development, language, creativity, imagination, collaboration and most importantly, joy. It has been hugely successful over the first academic year; we have seen a significant impact on children's confidence, imagination, their abilities to express themselves and their fine motor skills. This has been achieved through adult-directed input three times a week, focusing on different elements of a story or animation such as a character, setting or adventure time. After the story has been shared, the children create a 'passcode' to make something truly magical happen to their drawing, using their mathematical and phonetic skills. This could be  the initial of their name makes the Big Bad Wolf turn into a baby, or that the number 4 makes a forcefield appear around all the houses that the Three Little Pigs built so they can't be destroyed. As the children's confidence develops and they begin to learn more sounds, they are encouraged to apply this knowledge to their passcodes and they naturally begin to write a word or simple caption.  This approach opens up a whole new world of possibilities for the children to explore, enabling adults to help develop and promote a language-rich environment. </a:t>
            </a:r>
            <a:endParaRPr lang="en-GB" sz="1600" dirty="0"/>
          </a:p>
        </p:txBody>
      </p:sp>
    </p:spTree>
    <p:extLst>
      <p:ext uri="{BB962C8B-B14F-4D97-AF65-F5344CB8AC3E}">
        <p14:creationId xmlns:p14="http://schemas.microsoft.com/office/powerpoint/2010/main" val="2405038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7584" y="6224"/>
            <a:ext cx="9171584" cy="1046512"/>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cs typeface="Calibri" panose="020F0502020204030204" pitchFamily="34" charset="0"/>
              </a:rPr>
              <a:t>How to help your child with maths</a:t>
            </a:r>
            <a:endParaRPr lang="en-GB" sz="3600" dirty="0">
              <a:solidFill>
                <a:srgbClr val="3366FF"/>
              </a:solidFill>
              <a:latin typeface="Calibri" panose="020F0502020204030204" pitchFamily="34" charset="0"/>
              <a:cs typeface="Calibri" panose="020F0502020204030204" pitchFamily="34" charset="0"/>
            </a:endParaRPr>
          </a:p>
        </p:txBody>
      </p:sp>
      <p:sp>
        <p:nvSpPr>
          <p:cNvPr id="14" name="Content Placeholder 13"/>
          <p:cNvSpPr>
            <a:spLocks noGrp="1"/>
          </p:cNvSpPr>
          <p:nvPr>
            <p:ph sz="half" idx="1"/>
          </p:nvPr>
        </p:nvSpPr>
        <p:spPr/>
        <p:txBody>
          <a:bodyPr>
            <a:normAutofit fontScale="70000" lnSpcReduction="20000"/>
          </a:bodyPr>
          <a:lstStyle/>
          <a:p>
            <a:r>
              <a:rPr lang="en-GB" dirty="0"/>
              <a:t>Spot numbers when you are walking/driving around.</a:t>
            </a:r>
          </a:p>
          <a:p>
            <a:r>
              <a:rPr lang="en-GB" dirty="0"/>
              <a:t>Estimate how many lamp posts you will walk past.</a:t>
            </a:r>
          </a:p>
          <a:p>
            <a:r>
              <a:rPr lang="en-GB" dirty="0"/>
              <a:t>1-1 matching </a:t>
            </a:r>
            <a:r>
              <a:rPr lang="en-GB" dirty="0" err="1"/>
              <a:t>eg</a:t>
            </a:r>
            <a:r>
              <a:rPr lang="en-GB" dirty="0"/>
              <a:t> 1 plate for mummy, 1 plate for Bob.</a:t>
            </a:r>
          </a:p>
          <a:p>
            <a:r>
              <a:rPr lang="en-GB" dirty="0"/>
              <a:t>Counting numbers in order.</a:t>
            </a:r>
          </a:p>
          <a:p>
            <a:r>
              <a:rPr lang="en-GB" dirty="0"/>
              <a:t>Numeral recognition and putting in order.</a:t>
            </a:r>
          </a:p>
          <a:p>
            <a:r>
              <a:rPr lang="en-GB" dirty="0"/>
              <a:t>1-1 accurate counting of amounts. Put them in a line to count.</a:t>
            </a:r>
          </a:p>
          <a:p>
            <a:r>
              <a:rPr lang="en-US" dirty="0" err="1"/>
              <a:t>Numberblocks</a:t>
            </a:r>
            <a:r>
              <a:rPr lang="en-US" dirty="0"/>
              <a:t> and </a:t>
            </a:r>
            <a:r>
              <a:rPr lang="en-US" dirty="0" err="1"/>
              <a:t>colour</a:t>
            </a:r>
            <a:r>
              <a:rPr lang="en-US" dirty="0"/>
              <a:t> blocks on </a:t>
            </a:r>
            <a:r>
              <a:rPr lang="en-US" dirty="0" err="1"/>
              <a:t>cbeebies</a:t>
            </a:r>
            <a:r>
              <a:rPr lang="en-US" dirty="0"/>
              <a:t> are great at reinforcing the learning that has taken place at school. </a:t>
            </a:r>
            <a:endParaRPr lang="en-GB" dirty="0"/>
          </a:p>
        </p:txBody>
      </p:sp>
      <p:sp>
        <p:nvSpPr>
          <p:cNvPr id="15" name="Content Placeholder 14"/>
          <p:cNvSpPr>
            <a:spLocks noGrp="1"/>
          </p:cNvSpPr>
          <p:nvPr>
            <p:ph sz="half" idx="2"/>
          </p:nvPr>
        </p:nvSpPr>
        <p:spPr/>
        <p:txBody>
          <a:bodyPr>
            <a:normAutofit fontScale="70000" lnSpcReduction="20000"/>
          </a:bodyPr>
          <a:lstStyle/>
          <a:p>
            <a:r>
              <a:rPr lang="en-GB" dirty="0"/>
              <a:t>Use comparison vocab </a:t>
            </a:r>
            <a:r>
              <a:rPr lang="en-GB" dirty="0" err="1"/>
              <a:t>eg</a:t>
            </a:r>
            <a:r>
              <a:rPr lang="en-GB" dirty="0"/>
              <a:t> length, weight, height.</a:t>
            </a:r>
          </a:p>
          <a:p>
            <a:r>
              <a:rPr lang="en-GB" dirty="0"/>
              <a:t>Positional language </a:t>
            </a:r>
            <a:r>
              <a:rPr lang="en-GB" dirty="0" err="1"/>
              <a:t>eg</a:t>
            </a:r>
            <a:r>
              <a:rPr lang="en-GB" dirty="0"/>
              <a:t> put the teddy on the table.</a:t>
            </a:r>
          </a:p>
          <a:p>
            <a:r>
              <a:rPr lang="en-GB" dirty="0"/>
              <a:t>Use words ‘more’, ‘less/fewer’.</a:t>
            </a:r>
          </a:p>
          <a:p>
            <a:r>
              <a:rPr lang="en-GB" dirty="0"/>
              <a:t>Real life problems </a:t>
            </a:r>
            <a:r>
              <a:rPr lang="en-GB" dirty="0" err="1"/>
              <a:t>eg</a:t>
            </a:r>
            <a:r>
              <a:rPr lang="en-GB" dirty="0"/>
              <a:t> I have 6 sweets, Bob gives me 2 more.</a:t>
            </a:r>
          </a:p>
          <a:p>
            <a:r>
              <a:rPr lang="en-GB" dirty="0"/>
              <a:t>Looking at numbers on scales and packaging when cooking.</a:t>
            </a:r>
          </a:p>
        </p:txBody>
      </p:sp>
      <p:sp>
        <p:nvSpPr>
          <p:cNvPr id="5" name="TextBox 4"/>
          <p:cNvSpPr txBox="1"/>
          <p:nvPr/>
        </p:nvSpPr>
        <p:spPr>
          <a:xfrm>
            <a:off x="0" y="68503"/>
            <a:ext cx="288032" cy="261610"/>
          </a:xfrm>
          <a:prstGeom prst="rect">
            <a:avLst/>
          </a:prstGeom>
          <a:noFill/>
        </p:spPr>
        <p:txBody>
          <a:bodyPr wrap="square" rtlCol="0">
            <a:spAutoFit/>
          </a:bodyPr>
          <a:lstStyle/>
          <a:p>
            <a:r>
              <a:rPr lang="en-GB" sz="1050" dirty="0"/>
              <a:t>M</a:t>
            </a:r>
          </a:p>
        </p:txBody>
      </p:sp>
    </p:spTree>
    <p:extLst>
      <p:ext uri="{BB962C8B-B14F-4D97-AF65-F5344CB8AC3E}">
        <p14:creationId xmlns:p14="http://schemas.microsoft.com/office/powerpoint/2010/main" val="143142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701"/>
            <a:ext cx="9144000" cy="1362075"/>
          </a:xfrm>
          <a:solidFill>
            <a:srgbClr val="347FF0"/>
          </a:solidFill>
        </p:spPr>
        <p:txBody>
          <a:bodyPr/>
          <a:lstStyle/>
          <a:p>
            <a:pPr algn="ctr"/>
            <a:r>
              <a:rPr lang="en-GB" dirty="0">
                <a:solidFill>
                  <a:schemeClr val="bg1"/>
                </a:solidFill>
                <a:latin typeface="Calibri" panose="020F0502020204030204" pitchFamily="34" charset="0"/>
                <a:cs typeface="Calibri" panose="020F0502020204030204" pitchFamily="34" charset="0"/>
              </a:rPr>
              <a:t>Early Years foundation stage</a:t>
            </a:r>
            <a:br>
              <a:rPr lang="en-GB" dirty="0">
                <a:solidFill>
                  <a:schemeClr val="bg1"/>
                </a:solidFill>
                <a:latin typeface="Calibri" panose="020F0502020204030204" pitchFamily="34" charset="0"/>
                <a:cs typeface="Calibri" panose="020F0502020204030204" pitchFamily="34" charset="0"/>
              </a:rPr>
            </a:br>
            <a:r>
              <a:rPr lang="en-GB" dirty="0">
                <a:solidFill>
                  <a:schemeClr val="bg1"/>
                </a:solidFill>
                <a:latin typeface="Calibri" panose="020F0502020204030204" pitchFamily="34" charset="0"/>
                <a:cs typeface="Calibri" panose="020F0502020204030204" pitchFamily="34" charset="0"/>
              </a:rPr>
              <a:t>New curriculum 2020</a:t>
            </a:r>
          </a:p>
        </p:txBody>
      </p:sp>
      <p:pic>
        <p:nvPicPr>
          <p:cNvPr id="4" name="Picture 3"/>
          <p:cNvPicPr>
            <a:picLocks noChangeAspect="1"/>
          </p:cNvPicPr>
          <p:nvPr/>
        </p:nvPicPr>
        <p:blipFill>
          <a:blip r:embed="rId2"/>
          <a:stretch>
            <a:fillRect/>
          </a:stretch>
        </p:blipFill>
        <p:spPr>
          <a:xfrm>
            <a:off x="360507" y="2188659"/>
            <a:ext cx="8422985" cy="4154666"/>
          </a:xfrm>
          <a:prstGeom prst="rect">
            <a:avLst/>
          </a:prstGeom>
        </p:spPr>
      </p:pic>
      <p:sp>
        <p:nvSpPr>
          <p:cNvPr id="3" name="TextBox 2">
            <a:extLst>
              <a:ext uri="{FF2B5EF4-FFF2-40B4-BE49-F238E27FC236}">
                <a16:creationId xmlns:a16="http://schemas.microsoft.com/office/drawing/2014/main" id="{1D5A2405-90F1-44F8-B7A0-84694677A011}"/>
              </a:ext>
            </a:extLst>
          </p:cNvPr>
          <p:cNvSpPr txBox="1"/>
          <p:nvPr/>
        </p:nvSpPr>
        <p:spPr>
          <a:xfrm>
            <a:off x="3275856" y="1700808"/>
            <a:ext cx="2830390" cy="461665"/>
          </a:xfrm>
          <a:prstGeom prst="rect">
            <a:avLst/>
          </a:prstGeom>
          <a:noFill/>
        </p:spPr>
        <p:txBody>
          <a:bodyPr wrap="none" rtlCol="0">
            <a:spAutoFit/>
          </a:bodyPr>
          <a:lstStyle/>
          <a:p>
            <a:r>
              <a:rPr lang="en-US" sz="2400" b="1" dirty="0"/>
              <a:t>Early Learning Goals </a:t>
            </a:r>
            <a:endParaRPr lang="en-GB" sz="2400" b="1" dirty="0"/>
          </a:p>
        </p:txBody>
      </p:sp>
      <p:sp>
        <p:nvSpPr>
          <p:cNvPr id="5" name="TextBox 4"/>
          <p:cNvSpPr txBox="1"/>
          <p:nvPr/>
        </p:nvSpPr>
        <p:spPr>
          <a:xfrm>
            <a:off x="0" y="68503"/>
            <a:ext cx="288032" cy="261610"/>
          </a:xfrm>
          <a:prstGeom prst="rect">
            <a:avLst/>
          </a:prstGeom>
          <a:noFill/>
        </p:spPr>
        <p:txBody>
          <a:bodyPr wrap="square" rtlCol="0">
            <a:spAutoFit/>
          </a:bodyPr>
          <a:lstStyle/>
          <a:p>
            <a:r>
              <a:rPr lang="en-GB" sz="1050" dirty="0"/>
              <a:t>E</a:t>
            </a:r>
          </a:p>
        </p:txBody>
      </p:sp>
    </p:spTree>
    <p:extLst>
      <p:ext uri="{BB962C8B-B14F-4D97-AF65-F5344CB8AC3E}">
        <p14:creationId xmlns:p14="http://schemas.microsoft.com/office/powerpoint/2010/main" val="197010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76" y="-27114"/>
            <a:ext cx="9171584" cy="863826"/>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3200" dirty="0">
                <a:solidFill>
                  <a:schemeClr val="bg1"/>
                </a:solidFill>
              </a:rPr>
              <a:t>Travelling Ted</a:t>
            </a:r>
            <a:endParaRPr lang="en-GB" sz="3200" dirty="0">
              <a:solidFill>
                <a:schemeClr val="bg1"/>
              </a:solidFill>
            </a:endParaRPr>
          </a:p>
        </p:txBody>
      </p:sp>
      <p:sp>
        <p:nvSpPr>
          <p:cNvPr id="6" name="TextBox 5"/>
          <p:cNvSpPr txBox="1"/>
          <p:nvPr/>
        </p:nvSpPr>
        <p:spPr>
          <a:xfrm>
            <a:off x="0" y="68503"/>
            <a:ext cx="288032" cy="253916"/>
          </a:xfrm>
          <a:prstGeom prst="rect">
            <a:avLst/>
          </a:prstGeom>
          <a:noFill/>
        </p:spPr>
        <p:txBody>
          <a:bodyPr wrap="square" rtlCol="0">
            <a:spAutoFit/>
          </a:bodyPr>
          <a:lstStyle/>
          <a:p>
            <a:r>
              <a:rPr lang="en-GB" sz="1050" dirty="0"/>
              <a:t>E</a:t>
            </a:r>
          </a:p>
        </p:txBody>
      </p:sp>
      <p:pic>
        <p:nvPicPr>
          <p:cNvPr id="7" name="Picture 6">
            <a:extLst>
              <a:ext uri="{FF2B5EF4-FFF2-40B4-BE49-F238E27FC236}">
                <a16:creationId xmlns:a16="http://schemas.microsoft.com/office/drawing/2014/main" id="{A7DE5211-ADE1-3919-912C-00F316CD7FA5}"/>
              </a:ext>
            </a:extLst>
          </p:cNvPr>
          <p:cNvPicPr>
            <a:picLocks noChangeAspect="1"/>
          </p:cNvPicPr>
          <p:nvPr/>
        </p:nvPicPr>
        <p:blipFill>
          <a:blip r:embed="rId3"/>
          <a:stretch>
            <a:fillRect/>
          </a:stretch>
        </p:blipFill>
        <p:spPr>
          <a:xfrm>
            <a:off x="3203848" y="996432"/>
            <a:ext cx="2321247" cy="2432568"/>
          </a:xfrm>
          <a:prstGeom prst="rect">
            <a:avLst/>
          </a:prstGeom>
        </p:spPr>
      </p:pic>
      <p:sp>
        <p:nvSpPr>
          <p:cNvPr id="8" name="TextBox 7">
            <a:extLst>
              <a:ext uri="{FF2B5EF4-FFF2-40B4-BE49-F238E27FC236}">
                <a16:creationId xmlns:a16="http://schemas.microsoft.com/office/drawing/2014/main" id="{1E1D891E-A4E7-CC03-9D43-6AAEFA669DB4}"/>
              </a:ext>
            </a:extLst>
          </p:cNvPr>
          <p:cNvSpPr txBox="1"/>
          <p:nvPr/>
        </p:nvSpPr>
        <p:spPr>
          <a:xfrm>
            <a:off x="611560" y="4293096"/>
            <a:ext cx="7920880" cy="2308324"/>
          </a:xfrm>
          <a:prstGeom prst="rect">
            <a:avLst/>
          </a:prstGeom>
          <a:noFill/>
        </p:spPr>
        <p:txBody>
          <a:bodyPr wrap="square" rtlCol="0">
            <a:spAutoFit/>
          </a:bodyPr>
          <a:lstStyle/>
          <a:p>
            <a:r>
              <a:rPr lang="en-US" dirty="0"/>
              <a:t>Every week a child will get to bring Ted home with them. This is an opportunity for your child to engage in some activities with Ted and then take photos of these activities to share with their peers. </a:t>
            </a:r>
          </a:p>
          <a:p>
            <a:r>
              <a:rPr lang="en-US" dirty="0"/>
              <a:t>Activities do not need to be extravagant; they can simply be cuddled up reading stories, playing in the garden, helping with cooking or a walk to the park etc. </a:t>
            </a:r>
          </a:p>
          <a:p>
            <a:r>
              <a:rPr lang="en-US" dirty="0"/>
              <a:t>A book will be provided for you to stick photos in and to write a few short sentences about the adventures. </a:t>
            </a:r>
          </a:p>
          <a:p>
            <a:r>
              <a:rPr lang="en-US" dirty="0"/>
              <a:t>We will send Ted home on a Friday, and he needs to be returned by the Tuesday.  </a:t>
            </a:r>
            <a:endParaRPr lang="en-GB" dirty="0"/>
          </a:p>
        </p:txBody>
      </p:sp>
    </p:spTree>
    <p:extLst>
      <p:ext uri="{BB962C8B-B14F-4D97-AF65-F5344CB8AC3E}">
        <p14:creationId xmlns:p14="http://schemas.microsoft.com/office/powerpoint/2010/main" val="1434807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9" y="656690"/>
            <a:ext cx="7632848" cy="5463992"/>
          </a:xfrm>
          <a:solidFill>
            <a:srgbClr val="347FF0"/>
          </a:solidFill>
        </p:spPr>
        <p:txBody>
          <a:bodyPr>
            <a:normAutofit fontScale="90000"/>
          </a:bodyPr>
          <a:lstStyle/>
          <a:p>
            <a:r>
              <a:rPr lang="en-GB" sz="4000" dirty="0">
                <a:solidFill>
                  <a:schemeClr val="bg1"/>
                </a:solidFill>
                <a:latin typeface="Calibri" panose="020F0502020204030204" pitchFamily="34" charset="0"/>
                <a:cs typeface="Calibri" panose="020F0502020204030204" pitchFamily="34" charset="0"/>
              </a:rPr>
              <a:t>We hope you have found all the information helpful. </a:t>
            </a:r>
            <a:br>
              <a:rPr lang="en-GB" sz="4000" dirty="0">
                <a:solidFill>
                  <a:schemeClr val="bg1"/>
                </a:solidFill>
                <a:latin typeface="Calibri" panose="020F0502020204030204" pitchFamily="34" charset="0"/>
                <a:cs typeface="Calibri" panose="020F0502020204030204" pitchFamily="34" charset="0"/>
              </a:rPr>
            </a:br>
            <a:r>
              <a:rPr lang="en-GB" sz="4000" dirty="0">
                <a:solidFill>
                  <a:schemeClr val="bg1"/>
                </a:solidFill>
                <a:latin typeface="Calibri" panose="020F0502020204030204" pitchFamily="34" charset="0"/>
                <a:cs typeface="Calibri" panose="020F0502020204030204" pitchFamily="34" charset="0"/>
              </a:rPr>
              <a:t>Please talk to one of us if you need to let us know anything about your child.</a:t>
            </a:r>
            <a:br>
              <a:rPr lang="en-GB" sz="4000" dirty="0">
                <a:solidFill>
                  <a:schemeClr val="bg1"/>
                </a:solidFill>
                <a:latin typeface="Calibri" panose="020F0502020204030204" pitchFamily="34" charset="0"/>
                <a:cs typeface="Calibri" panose="020F0502020204030204" pitchFamily="34" charset="0"/>
              </a:rPr>
            </a:br>
            <a:br>
              <a:rPr lang="en-GB" sz="4000" dirty="0">
                <a:solidFill>
                  <a:schemeClr val="bg1"/>
                </a:solidFill>
                <a:latin typeface="Calibri" panose="020F0502020204030204" pitchFamily="34" charset="0"/>
                <a:cs typeface="Calibri" panose="020F0502020204030204" pitchFamily="34" charset="0"/>
              </a:rPr>
            </a:br>
            <a:r>
              <a:rPr lang="en-GB" sz="4000" dirty="0">
                <a:solidFill>
                  <a:schemeClr val="bg1"/>
                </a:solidFill>
                <a:latin typeface="Calibri" panose="020F0502020204030204" pitchFamily="34" charset="0"/>
                <a:cs typeface="Calibri" panose="020F0502020204030204" pitchFamily="34" charset="0"/>
              </a:rPr>
              <a:t>You can also send a message via the enquiries email.</a:t>
            </a:r>
            <a:br>
              <a:rPr lang="en-GB" sz="4000" dirty="0">
                <a:solidFill>
                  <a:schemeClr val="bg1"/>
                </a:solidFill>
                <a:latin typeface="Calibri" panose="020F0502020204030204" pitchFamily="34" charset="0"/>
                <a:cs typeface="Calibri" panose="020F0502020204030204" pitchFamily="34" charset="0"/>
              </a:rPr>
            </a:br>
            <a:r>
              <a:rPr lang="en-GB" sz="4000" dirty="0">
                <a:hlinkClick r:id="rId3"/>
              </a:rPr>
              <a:t>enquiries@winnersh.wokingham.sch.uk</a:t>
            </a:r>
            <a:br>
              <a:rPr lang="en-GB" sz="4000" dirty="0"/>
            </a:br>
            <a:endParaRPr lang="en-GB" sz="4900" dirty="0">
              <a:solidFill>
                <a:schemeClr val="bg1"/>
              </a:solidFill>
              <a:latin typeface="Calibri" panose="020F0502020204030204" pitchFamily="34" charset="0"/>
              <a:cs typeface="Calibri" panose="020F0502020204030204" pitchFamily="34" charset="0"/>
            </a:endParaRPr>
          </a:p>
        </p:txBody>
      </p:sp>
      <p:pic>
        <p:nvPicPr>
          <p:cNvPr id="9" name="Picture 8"/>
          <p:cNvPicPr/>
          <p:nvPr/>
        </p:nvPicPr>
        <p:blipFill rotWithShape="1">
          <a:blip r:embed="rId4">
            <a:extLst>
              <a:ext uri="{28A0092B-C50C-407E-A947-70E740481C1C}">
                <a14:useLocalDpi xmlns:a14="http://schemas.microsoft.com/office/drawing/2010/main" val="0"/>
              </a:ext>
            </a:extLst>
          </a:blip>
          <a:srcRect t="61489"/>
          <a:stretch/>
        </p:blipFill>
        <p:spPr bwMode="auto">
          <a:xfrm>
            <a:off x="179512" y="0"/>
            <a:ext cx="8568952" cy="620688"/>
          </a:xfrm>
          <a:prstGeom prst="rect">
            <a:avLst/>
          </a:prstGeom>
          <a:noFill/>
          <a:ln>
            <a:noFill/>
          </a:ln>
          <a:extLst>
            <a:ext uri="{53640926-AAD7-44d8-BBD7-CCE9431645EC}">
              <a14:shadowObscured xmlns="" xmlns:a14="http://schemas.microsoft.com/office/drawing/2010/main"/>
            </a:ext>
          </a:extLst>
        </p:spPr>
      </p:pic>
      <p:pic>
        <p:nvPicPr>
          <p:cNvPr id="10" name="Picture 9"/>
          <p:cNvPicPr/>
          <p:nvPr/>
        </p:nvPicPr>
        <p:blipFill rotWithShape="1">
          <a:blip r:embed="rId4">
            <a:extLst>
              <a:ext uri="{28A0092B-C50C-407E-A947-70E740481C1C}">
                <a14:useLocalDpi xmlns:a14="http://schemas.microsoft.com/office/drawing/2010/main" val="0"/>
              </a:ext>
            </a:extLst>
          </a:blip>
          <a:srcRect t="61489"/>
          <a:stretch/>
        </p:blipFill>
        <p:spPr bwMode="auto">
          <a:xfrm>
            <a:off x="323528" y="6237312"/>
            <a:ext cx="8568952" cy="620688"/>
          </a:xfrm>
          <a:prstGeom prst="rect">
            <a:avLst/>
          </a:prstGeom>
          <a:noFill/>
          <a:ln>
            <a:noFill/>
          </a:ln>
          <a:extLst>
            <a:ext uri="{53640926-AAD7-44d8-BBD7-CCE9431645EC}">
              <a14:shadowObscured xmlns="" xmlns:a14="http://schemas.microsoft.com/office/drawing/2010/main"/>
            </a:ext>
          </a:extLst>
        </p:spPr>
      </p:pic>
      <p:pic>
        <p:nvPicPr>
          <p:cNvPr id="12" name="Picture 11"/>
          <p:cNvPicPr/>
          <p:nvPr/>
        </p:nvPicPr>
        <p:blipFill rotWithShape="1">
          <a:blip r:embed="rId4">
            <a:extLst>
              <a:ext uri="{28A0092B-C50C-407E-A947-70E740481C1C}">
                <a14:useLocalDpi xmlns:a14="http://schemas.microsoft.com/office/drawing/2010/main" val="0"/>
              </a:ext>
            </a:extLst>
          </a:blip>
          <a:srcRect t="61489"/>
          <a:stretch/>
        </p:blipFill>
        <p:spPr bwMode="auto">
          <a:xfrm rot="16200000">
            <a:off x="-2960410" y="3097391"/>
            <a:ext cx="6624738" cy="663219"/>
          </a:xfrm>
          <a:prstGeom prst="rect">
            <a:avLst/>
          </a:prstGeom>
          <a:noFill/>
          <a:ln>
            <a:noFill/>
          </a:ln>
          <a:extLst>
            <a:ext uri="{53640926-AAD7-44d8-BBD7-CCE9431645EC}">
              <a14:shadowObscured xmlns="" xmlns:a14="http://schemas.microsoft.com/office/drawing/2010/main"/>
            </a:ext>
          </a:extLst>
        </p:spPr>
      </p:pic>
      <p:pic>
        <p:nvPicPr>
          <p:cNvPr id="13" name="Picture 12"/>
          <p:cNvPicPr/>
          <p:nvPr/>
        </p:nvPicPr>
        <p:blipFill rotWithShape="1">
          <a:blip r:embed="rId4">
            <a:extLst>
              <a:ext uri="{28A0092B-C50C-407E-A947-70E740481C1C}">
                <a14:useLocalDpi xmlns:a14="http://schemas.microsoft.com/office/drawing/2010/main" val="0"/>
              </a:ext>
            </a:extLst>
          </a:blip>
          <a:srcRect t="61489"/>
          <a:stretch/>
        </p:blipFill>
        <p:spPr bwMode="auto">
          <a:xfrm rot="5400000">
            <a:off x="5407664" y="3025381"/>
            <a:ext cx="6624738" cy="663219"/>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47453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347FF0"/>
          </a:solidFill>
        </p:spPr>
        <p:txBody>
          <a:bodyPr>
            <a:normAutofit fontScale="90000"/>
          </a:bodyPr>
          <a:lstStyle/>
          <a:p>
            <a:pPr algn="ctr"/>
            <a:r>
              <a:rPr lang="en-GB" dirty="0">
                <a:solidFill>
                  <a:schemeClr val="bg1"/>
                </a:solidFill>
                <a:latin typeface="Calibri" panose="020F0502020204030204" pitchFamily="34" charset="0"/>
                <a:cs typeface="Calibri" panose="020F0502020204030204" pitchFamily="34" charset="0"/>
              </a:rPr>
              <a:t>Early Years Foundation Stage</a:t>
            </a:r>
            <a:br>
              <a:rPr lang="en-GB" dirty="0">
                <a:solidFill>
                  <a:schemeClr val="bg1"/>
                </a:solidFill>
                <a:latin typeface="Calibri" panose="020F0502020204030204" pitchFamily="34" charset="0"/>
                <a:cs typeface="Calibri" panose="020F0502020204030204" pitchFamily="34" charset="0"/>
              </a:rPr>
            </a:br>
            <a:r>
              <a:rPr lang="en-GB" dirty="0">
                <a:solidFill>
                  <a:schemeClr val="bg1"/>
                </a:solidFill>
                <a:latin typeface="Calibri" panose="020F0502020204030204" pitchFamily="34" charset="0"/>
                <a:cs typeface="Calibri" panose="020F0502020204030204" pitchFamily="34" charset="0"/>
              </a:rPr>
              <a:t>Profile</a:t>
            </a:r>
          </a:p>
        </p:txBody>
      </p:sp>
      <p:sp>
        <p:nvSpPr>
          <p:cNvPr id="3" name="Content Placeholder 2"/>
          <p:cNvSpPr>
            <a:spLocks noGrp="1"/>
          </p:cNvSpPr>
          <p:nvPr>
            <p:ph idx="1"/>
          </p:nvPr>
        </p:nvSpPr>
        <p:spPr/>
        <p:txBody>
          <a:bodyPr>
            <a:normAutofit fontScale="92500" lnSpcReduction="10000"/>
          </a:bodyPr>
          <a:lstStyle/>
          <a:p>
            <a:r>
              <a:rPr lang="en-GB" dirty="0"/>
              <a:t>In June, your child will be assessed against these Early Learning Goals (ELGs).</a:t>
            </a:r>
          </a:p>
          <a:p>
            <a:r>
              <a:rPr lang="en-GB" dirty="0"/>
              <a:t>These show readiness for Year One – your child will be given ‘emerging’ or ‘expected’.</a:t>
            </a:r>
          </a:p>
          <a:p>
            <a:r>
              <a:rPr lang="en-GB" dirty="0"/>
              <a:t>These are not tests, but judgements. We use our knowledge of your child’s achievements, gained throughout the year during exploring time as well as adult led activities.</a:t>
            </a:r>
          </a:p>
          <a:p>
            <a:r>
              <a:rPr lang="en-GB" dirty="0"/>
              <a:t>We will send out information about ELGs at spring parents’ evenings. </a:t>
            </a:r>
          </a:p>
        </p:txBody>
      </p:sp>
      <p:sp>
        <p:nvSpPr>
          <p:cNvPr id="4" name="TextBox 3"/>
          <p:cNvSpPr txBox="1"/>
          <p:nvPr/>
        </p:nvSpPr>
        <p:spPr>
          <a:xfrm>
            <a:off x="0" y="68503"/>
            <a:ext cx="288032" cy="261610"/>
          </a:xfrm>
          <a:prstGeom prst="rect">
            <a:avLst/>
          </a:prstGeom>
          <a:noFill/>
        </p:spPr>
        <p:txBody>
          <a:bodyPr wrap="square" rtlCol="0">
            <a:spAutoFit/>
          </a:bodyPr>
          <a:lstStyle/>
          <a:p>
            <a:r>
              <a:rPr lang="en-GB" sz="1050" dirty="0"/>
              <a:t>E</a:t>
            </a:r>
          </a:p>
        </p:txBody>
      </p:sp>
    </p:spTree>
    <p:extLst>
      <p:ext uri="{BB962C8B-B14F-4D97-AF65-F5344CB8AC3E}">
        <p14:creationId xmlns:p14="http://schemas.microsoft.com/office/powerpoint/2010/main" val="182775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BFFBDC-F0B6-4415-AE25-060D7877558E}"/>
              </a:ext>
            </a:extLst>
          </p:cNvPr>
          <p:cNvSpPr txBox="1">
            <a:spLocks/>
          </p:cNvSpPr>
          <p:nvPr/>
        </p:nvSpPr>
        <p:spPr>
          <a:xfrm>
            <a:off x="-13792" y="0"/>
            <a:ext cx="9171584" cy="1255093"/>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GB" sz="1600" dirty="0">
              <a:solidFill>
                <a:schemeClr val="bg1"/>
              </a:solidFill>
              <a:latin typeface="Comic Sans MS" pitchFamily="66" charset="0"/>
            </a:endParaRPr>
          </a:p>
          <a:p>
            <a:pPr algn="ctr"/>
            <a:r>
              <a:rPr lang="en-GB" sz="3600" dirty="0">
                <a:solidFill>
                  <a:schemeClr val="bg1"/>
                </a:solidFill>
                <a:latin typeface="Calibri" panose="020F0502020204030204" pitchFamily="34" charset="0"/>
                <a:cs typeface="Calibri" panose="020F0502020204030204" pitchFamily="34" charset="0"/>
              </a:rPr>
              <a:t>Learning Environments </a:t>
            </a:r>
          </a:p>
        </p:txBody>
      </p:sp>
      <p:sp>
        <p:nvSpPr>
          <p:cNvPr id="8" name="TextBox 7">
            <a:extLst>
              <a:ext uri="{FF2B5EF4-FFF2-40B4-BE49-F238E27FC236}">
                <a16:creationId xmlns:a16="http://schemas.microsoft.com/office/drawing/2014/main" id="{EFC20200-FA73-417F-B9B3-21ECAAAB2243}"/>
              </a:ext>
            </a:extLst>
          </p:cNvPr>
          <p:cNvSpPr txBox="1"/>
          <p:nvPr/>
        </p:nvSpPr>
        <p:spPr>
          <a:xfrm>
            <a:off x="467545" y="5386046"/>
            <a:ext cx="799288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Inspire and guide children’s imagination through open ended play opportunities</a:t>
            </a:r>
          </a:p>
          <a:p>
            <a:pPr marL="285750" indent="-285750">
              <a:buFont typeface="Arial" panose="020B0604020202020204" pitchFamily="34" charset="0"/>
              <a:buChar char="•"/>
            </a:pPr>
            <a:r>
              <a:rPr lang="en-US" dirty="0"/>
              <a:t>Connecting to nature </a:t>
            </a:r>
          </a:p>
          <a:p>
            <a:pPr marL="285750" indent="-285750">
              <a:buFont typeface="Arial" panose="020B0604020202020204" pitchFamily="34" charset="0"/>
              <a:buChar char="•"/>
            </a:pPr>
            <a:r>
              <a:rPr lang="en-US" dirty="0"/>
              <a:t>Focus on developing language </a:t>
            </a:r>
          </a:p>
          <a:p>
            <a:pPr marL="285750" indent="-285750">
              <a:buFont typeface="Arial" panose="020B0604020202020204" pitchFamily="34" charset="0"/>
              <a:buChar char="•"/>
            </a:pPr>
            <a:r>
              <a:rPr lang="en-US" dirty="0"/>
              <a:t>Focus on sustainability </a:t>
            </a:r>
            <a:endParaRPr lang="en-GB" dirty="0"/>
          </a:p>
        </p:txBody>
      </p:sp>
      <p:pic>
        <p:nvPicPr>
          <p:cNvPr id="22" name="Picture 21">
            <a:extLst>
              <a:ext uri="{FF2B5EF4-FFF2-40B4-BE49-F238E27FC236}">
                <a16:creationId xmlns:a16="http://schemas.microsoft.com/office/drawing/2014/main" id="{7B326B88-7D57-458D-BB98-81715DC8EB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824"/>
          <a:stretch/>
        </p:blipFill>
        <p:spPr>
          <a:xfrm rot="5400000">
            <a:off x="142775" y="3506863"/>
            <a:ext cx="1872208" cy="1668450"/>
          </a:xfrm>
          <a:prstGeom prst="rect">
            <a:avLst/>
          </a:prstGeom>
        </p:spPr>
      </p:pic>
      <p:sp>
        <p:nvSpPr>
          <p:cNvPr id="11" name="TextBox 10"/>
          <p:cNvSpPr txBox="1"/>
          <p:nvPr/>
        </p:nvSpPr>
        <p:spPr>
          <a:xfrm>
            <a:off x="0" y="68503"/>
            <a:ext cx="288032" cy="261610"/>
          </a:xfrm>
          <a:prstGeom prst="rect">
            <a:avLst/>
          </a:prstGeom>
          <a:noFill/>
        </p:spPr>
        <p:txBody>
          <a:bodyPr wrap="square" rtlCol="0">
            <a:spAutoFit/>
          </a:bodyPr>
          <a:lstStyle/>
          <a:p>
            <a:r>
              <a:rPr lang="en-GB" sz="1050" dirty="0"/>
              <a:t>M</a:t>
            </a:r>
          </a:p>
        </p:txBody>
      </p:sp>
      <p:pic>
        <p:nvPicPr>
          <p:cNvPr id="6" name="Content Placeholder 5">
            <a:extLst>
              <a:ext uri="{FF2B5EF4-FFF2-40B4-BE49-F238E27FC236}">
                <a16:creationId xmlns:a16="http://schemas.microsoft.com/office/drawing/2014/main" id="{D5E88CBC-BA73-09D6-B10F-D962F0181702}"/>
              </a:ext>
            </a:extLst>
          </p:cNvPr>
          <p:cNvPicPr>
            <a:picLocks noGrp="1" noChangeAspect="1"/>
          </p:cNvPicPr>
          <p:nvPr>
            <p:ph sz="half" idx="1"/>
          </p:nvPr>
        </p:nvPicPr>
        <p:blipFill>
          <a:blip r:embed="rId3"/>
          <a:stretch>
            <a:fillRect/>
          </a:stretch>
        </p:blipFill>
        <p:spPr>
          <a:xfrm>
            <a:off x="178336" y="1328311"/>
            <a:ext cx="2462319" cy="1848109"/>
          </a:xfrm>
        </p:spPr>
      </p:pic>
      <p:pic>
        <p:nvPicPr>
          <p:cNvPr id="13" name="Picture 12">
            <a:extLst>
              <a:ext uri="{FF2B5EF4-FFF2-40B4-BE49-F238E27FC236}">
                <a16:creationId xmlns:a16="http://schemas.microsoft.com/office/drawing/2014/main" id="{996D5F22-FAD6-1A44-DF8A-987873F164B5}"/>
              </a:ext>
            </a:extLst>
          </p:cNvPr>
          <p:cNvPicPr>
            <a:picLocks noChangeAspect="1"/>
          </p:cNvPicPr>
          <p:nvPr/>
        </p:nvPicPr>
        <p:blipFill>
          <a:blip r:embed="rId4"/>
          <a:stretch>
            <a:fillRect/>
          </a:stretch>
        </p:blipFill>
        <p:spPr>
          <a:xfrm>
            <a:off x="5796136" y="1252813"/>
            <a:ext cx="1388550" cy="2176187"/>
          </a:xfrm>
          <a:prstGeom prst="rect">
            <a:avLst/>
          </a:prstGeom>
        </p:spPr>
      </p:pic>
      <p:pic>
        <p:nvPicPr>
          <p:cNvPr id="15" name="Picture 14">
            <a:extLst>
              <a:ext uri="{FF2B5EF4-FFF2-40B4-BE49-F238E27FC236}">
                <a16:creationId xmlns:a16="http://schemas.microsoft.com/office/drawing/2014/main" id="{8AE89ED2-0F2E-4B6B-9719-E2F6F05D09E7}"/>
              </a:ext>
            </a:extLst>
          </p:cNvPr>
          <p:cNvPicPr>
            <a:picLocks noChangeAspect="1"/>
          </p:cNvPicPr>
          <p:nvPr/>
        </p:nvPicPr>
        <p:blipFill>
          <a:blip r:embed="rId5"/>
          <a:stretch>
            <a:fillRect/>
          </a:stretch>
        </p:blipFill>
        <p:spPr>
          <a:xfrm>
            <a:off x="3016346" y="1334780"/>
            <a:ext cx="2462319" cy="1854340"/>
          </a:xfrm>
          <a:prstGeom prst="rect">
            <a:avLst/>
          </a:prstGeom>
        </p:spPr>
      </p:pic>
      <p:pic>
        <p:nvPicPr>
          <p:cNvPr id="18" name="Picture 17">
            <a:extLst>
              <a:ext uri="{FF2B5EF4-FFF2-40B4-BE49-F238E27FC236}">
                <a16:creationId xmlns:a16="http://schemas.microsoft.com/office/drawing/2014/main" id="{CDDB0009-D43E-0447-9D59-EB89E2F2F89C}"/>
              </a:ext>
            </a:extLst>
          </p:cNvPr>
          <p:cNvPicPr>
            <a:picLocks noChangeAspect="1"/>
          </p:cNvPicPr>
          <p:nvPr/>
        </p:nvPicPr>
        <p:blipFill>
          <a:blip r:embed="rId6"/>
          <a:stretch>
            <a:fillRect/>
          </a:stretch>
        </p:blipFill>
        <p:spPr>
          <a:xfrm>
            <a:off x="6982601" y="3537854"/>
            <a:ext cx="1677377" cy="1606467"/>
          </a:xfrm>
          <a:prstGeom prst="rect">
            <a:avLst/>
          </a:prstGeom>
        </p:spPr>
      </p:pic>
      <p:pic>
        <p:nvPicPr>
          <p:cNvPr id="21" name="Picture 20">
            <a:extLst>
              <a:ext uri="{FF2B5EF4-FFF2-40B4-BE49-F238E27FC236}">
                <a16:creationId xmlns:a16="http://schemas.microsoft.com/office/drawing/2014/main" id="{FC92BF48-4529-967B-7018-F8A0C340F275}"/>
              </a:ext>
            </a:extLst>
          </p:cNvPr>
          <p:cNvPicPr>
            <a:picLocks noChangeAspect="1"/>
          </p:cNvPicPr>
          <p:nvPr/>
        </p:nvPicPr>
        <p:blipFill>
          <a:blip r:embed="rId7"/>
          <a:stretch>
            <a:fillRect/>
          </a:stretch>
        </p:blipFill>
        <p:spPr>
          <a:xfrm>
            <a:off x="2053067" y="3404984"/>
            <a:ext cx="2194438" cy="1606467"/>
          </a:xfrm>
          <a:prstGeom prst="rect">
            <a:avLst/>
          </a:prstGeom>
        </p:spPr>
      </p:pic>
      <p:pic>
        <p:nvPicPr>
          <p:cNvPr id="24" name="Picture 23">
            <a:extLst>
              <a:ext uri="{FF2B5EF4-FFF2-40B4-BE49-F238E27FC236}">
                <a16:creationId xmlns:a16="http://schemas.microsoft.com/office/drawing/2014/main" id="{E06DA9C2-16FB-DED3-7F7C-19F99E29DA87}"/>
              </a:ext>
            </a:extLst>
          </p:cNvPr>
          <p:cNvPicPr>
            <a:picLocks noChangeAspect="1"/>
          </p:cNvPicPr>
          <p:nvPr/>
        </p:nvPicPr>
        <p:blipFill>
          <a:blip r:embed="rId8"/>
          <a:stretch>
            <a:fillRect/>
          </a:stretch>
        </p:blipFill>
        <p:spPr>
          <a:xfrm>
            <a:off x="4526430" y="3468732"/>
            <a:ext cx="2194438" cy="1655669"/>
          </a:xfrm>
          <a:prstGeom prst="rect">
            <a:avLst/>
          </a:prstGeom>
        </p:spPr>
      </p:pic>
    </p:spTree>
    <p:extLst>
      <p:ext uri="{BB962C8B-B14F-4D97-AF65-F5344CB8AC3E}">
        <p14:creationId xmlns:p14="http://schemas.microsoft.com/office/powerpoint/2010/main" val="155082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2664"/>
            <a:ext cx="9171584" cy="1154485"/>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GB" sz="1600" dirty="0">
              <a:solidFill>
                <a:schemeClr val="bg1"/>
              </a:solidFill>
              <a:latin typeface="Comic Sans MS" pitchFamily="66" charset="0"/>
            </a:endParaRPr>
          </a:p>
          <a:p>
            <a:pPr algn="ctr"/>
            <a:r>
              <a:rPr lang="en-GB" sz="3600" dirty="0">
                <a:solidFill>
                  <a:schemeClr val="bg1"/>
                </a:solidFill>
                <a:latin typeface="Calibri" panose="020F0502020204030204" pitchFamily="34" charset="0"/>
                <a:cs typeface="Calibri" panose="020F0502020204030204" pitchFamily="34" charset="0"/>
              </a:rPr>
              <a:t>Topics and Workshops/Trips</a:t>
            </a:r>
          </a:p>
        </p:txBody>
      </p:sp>
      <p:sp>
        <p:nvSpPr>
          <p:cNvPr id="6" name="Content Placeholder 5"/>
          <p:cNvSpPr>
            <a:spLocks noGrp="1"/>
          </p:cNvSpPr>
          <p:nvPr>
            <p:ph sz="half" idx="1"/>
          </p:nvPr>
        </p:nvSpPr>
        <p:spPr>
          <a:xfrm>
            <a:off x="159079" y="1700808"/>
            <a:ext cx="9036496" cy="4525963"/>
          </a:xfrm>
        </p:spPr>
        <p:txBody>
          <a:bodyPr>
            <a:normAutofit/>
          </a:bodyPr>
          <a:lstStyle/>
          <a:p>
            <a:r>
              <a:rPr lang="en-GB" dirty="0"/>
              <a:t>Autumn 1 – Marvellous Me!</a:t>
            </a:r>
          </a:p>
          <a:p>
            <a:r>
              <a:rPr lang="en-GB" dirty="0"/>
              <a:t>Autumn 2 – Blast off! and Christmas</a:t>
            </a:r>
          </a:p>
          <a:p>
            <a:r>
              <a:rPr lang="en-GB" dirty="0"/>
              <a:t>Spring 1 – Dinosaurs Roar </a:t>
            </a:r>
          </a:p>
          <a:p>
            <a:r>
              <a:rPr lang="en-GB" dirty="0"/>
              <a:t>Spring 2 – Once upon a time</a:t>
            </a:r>
          </a:p>
          <a:p>
            <a:r>
              <a:rPr lang="en-GB" dirty="0"/>
              <a:t>Summer 1 – Pirates </a:t>
            </a:r>
          </a:p>
          <a:p>
            <a:r>
              <a:rPr lang="en-GB" dirty="0"/>
              <a:t>Summer 2- Nature Detectives- Trip to Wellington Country Park </a:t>
            </a:r>
          </a:p>
          <a:p>
            <a:endParaRPr lang="en-GB" dirty="0"/>
          </a:p>
          <a:p>
            <a:endParaRPr lang="en-US" dirty="0"/>
          </a:p>
          <a:p>
            <a:endParaRPr lang="en-GB" dirty="0"/>
          </a:p>
        </p:txBody>
      </p:sp>
      <p:sp>
        <p:nvSpPr>
          <p:cNvPr id="5" name="TextBox 4"/>
          <p:cNvSpPr txBox="1"/>
          <p:nvPr/>
        </p:nvSpPr>
        <p:spPr>
          <a:xfrm>
            <a:off x="0" y="68503"/>
            <a:ext cx="288032" cy="261610"/>
          </a:xfrm>
          <a:prstGeom prst="rect">
            <a:avLst/>
          </a:prstGeom>
          <a:noFill/>
        </p:spPr>
        <p:txBody>
          <a:bodyPr wrap="square" rtlCol="0">
            <a:spAutoFit/>
          </a:bodyPr>
          <a:lstStyle/>
          <a:p>
            <a:r>
              <a:rPr lang="en-GB" sz="1050" dirty="0"/>
              <a:t>M</a:t>
            </a:r>
          </a:p>
        </p:txBody>
      </p:sp>
    </p:spTree>
    <p:extLst>
      <p:ext uri="{BB962C8B-B14F-4D97-AF65-F5344CB8AC3E}">
        <p14:creationId xmlns:p14="http://schemas.microsoft.com/office/powerpoint/2010/main" val="366222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2664"/>
            <a:ext cx="9171584" cy="1154485"/>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GB" sz="1600" dirty="0">
              <a:solidFill>
                <a:schemeClr val="bg1"/>
              </a:solidFill>
              <a:latin typeface="Comic Sans MS" pitchFamily="66" charset="0"/>
            </a:endParaRPr>
          </a:p>
          <a:p>
            <a:pPr algn="ctr"/>
            <a:r>
              <a:rPr lang="en-GB" sz="3600" dirty="0">
                <a:solidFill>
                  <a:schemeClr val="bg1"/>
                </a:solidFill>
                <a:latin typeface="Calibri" panose="020F0502020204030204" pitchFamily="34" charset="0"/>
                <a:cs typeface="Calibri" panose="020F0502020204030204" pitchFamily="34" charset="0"/>
              </a:rPr>
              <a:t>Behaviours and Expectations</a:t>
            </a:r>
          </a:p>
        </p:txBody>
      </p:sp>
      <p:sp>
        <p:nvSpPr>
          <p:cNvPr id="6" name="Content Placeholder 5"/>
          <p:cNvSpPr>
            <a:spLocks noGrp="1"/>
          </p:cNvSpPr>
          <p:nvPr>
            <p:ph sz="half" idx="1"/>
          </p:nvPr>
        </p:nvSpPr>
        <p:spPr>
          <a:xfrm>
            <a:off x="159079" y="1700808"/>
            <a:ext cx="9036496" cy="4525963"/>
          </a:xfrm>
        </p:spPr>
        <p:txBody>
          <a:bodyPr>
            <a:normAutofit/>
          </a:bodyPr>
          <a:lstStyle/>
          <a:p>
            <a:pPr algn="l">
              <a:buFont typeface="Arial" panose="020B0604020202020204" pitchFamily="34" charset="0"/>
              <a:buChar char="•"/>
            </a:pPr>
            <a:r>
              <a:rPr lang="en-US" sz="1800" dirty="0">
                <a:solidFill>
                  <a:srgbClr val="242424"/>
                </a:solidFill>
                <a:latin typeface="Aptos" panose="020B0004020202020204" pitchFamily="34" charset="0"/>
              </a:rPr>
              <a:t>In </a:t>
            </a:r>
            <a:r>
              <a:rPr lang="en-US" sz="1800" b="0" i="0" dirty="0">
                <a:solidFill>
                  <a:srgbClr val="242424"/>
                </a:solidFill>
                <a:effectLst/>
                <a:latin typeface="Aptos" panose="020B0004020202020204" pitchFamily="34" charset="0"/>
              </a:rPr>
              <a:t>Foundation Stage we encourage the children to try their best, listen to each other and staff, be polite, use kind hands and feet</a:t>
            </a:r>
            <a:r>
              <a:rPr lang="en-US" sz="1800" dirty="0">
                <a:solidFill>
                  <a:srgbClr val="242424"/>
                </a:solidFill>
                <a:latin typeface="Aptos" panose="020B0004020202020204" pitchFamily="34" charset="0"/>
              </a:rPr>
              <a:t> and</a:t>
            </a:r>
            <a:r>
              <a:rPr lang="en-US" sz="1800" b="0" i="0" dirty="0">
                <a:solidFill>
                  <a:srgbClr val="242424"/>
                </a:solidFill>
                <a:effectLst/>
                <a:latin typeface="Aptos" panose="020B0004020202020204" pitchFamily="34" charset="0"/>
              </a:rPr>
              <a:t> use kind words to each other.</a:t>
            </a:r>
          </a:p>
          <a:p>
            <a:pPr algn="l">
              <a:buFont typeface="Arial" panose="020B0604020202020204" pitchFamily="34" charset="0"/>
              <a:buChar char="•"/>
            </a:pPr>
            <a:r>
              <a:rPr lang="en-US" sz="1800" b="0" i="0" dirty="0">
                <a:solidFill>
                  <a:srgbClr val="242424"/>
                </a:solidFill>
                <a:effectLst/>
                <a:latin typeface="Aptos" panose="020B0004020202020204" pitchFamily="34" charset="0"/>
              </a:rPr>
              <a:t>Children agree class rules and we have created a class charter.</a:t>
            </a:r>
          </a:p>
          <a:p>
            <a:pPr algn="l">
              <a:buFont typeface="Arial" panose="020B0604020202020204" pitchFamily="34" charset="0"/>
              <a:buChar char="•"/>
            </a:pPr>
            <a:r>
              <a:rPr lang="en-US" sz="1800" b="0" i="0" dirty="0">
                <a:solidFill>
                  <a:srgbClr val="242424"/>
                </a:solidFill>
                <a:effectLst/>
                <a:latin typeface="Aptos" panose="020B0004020202020204" pitchFamily="34" charset="0"/>
              </a:rPr>
              <a:t>Therapeutic thinking: Whole class rewards (stars in a jar) and children vote for their reward , this could be extra time on the adventure playground , watching a short film or having a nice treat ( biscuit) </a:t>
            </a:r>
          </a:p>
          <a:p>
            <a:pPr algn="l">
              <a:buFont typeface="Arial" panose="020B0604020202020204" pitchFamily="34" charset="0"/>
              <a:buChar char="•"/>
            </a:pPr>
            <a:r>
              <a:rPr lang="en-US" sz="1800" b="0" i="0" dirty="0">
                <a:solidFill>
                  <a:srgbClr val="242424"/>
                </a:solidFill>
                <a:effectLst/>
                <a:latin typeface="Aptos" panose="020B0004020202020204" pitchFamily="34" charset="0"/>
              </a:rPr>
              <a:t>Children have been allocated a house </a:t>
            </a:r>
            <a:r>
              <a:rPr lang="en-US" sz="1800" dirty="0">
                <a:solidFill>
                  <a:srgbClr val="242424"/>
                </a:solidFill>
                <a:latin typeface="Aptos" panose="020B0004020202020204" pitchFamily="34" charset="0"/>
              </a:rPr>
              <a:t>( Benjamin, Latif, Attenborough and Sharman)  </a:t>
            </a:r>
            <a:r>
              <a:rPr lang="en-US" sz="1800" b="0" i="0" dirty="0">
                <a:solidFill>
                  <a:srgbClr val="242424"/>
                </a:solidFill>
                <a:effectLst/>
                <a:latin typeface="Aptos" panose="020B0004020202020204" pitchFamily="34" charset="0"/>
              </a:rPr>
              <a:t>and will collect house points.</a:t>
            </a:r>
          </a:p>
          <a:p>
            <a:pPr algn="l">
              <a:buFont typeface="Arial" panose="020B0604020202020204" pitchFamily="34" charset="0"/>
              <a:buChar char="•"/>
            </a:pPr>
            <a:r>
              <a:rPr lang="en-US" sz="1800" b="0" i="0" dirty="0">
                <a:solidFill>
                  <a:srgbClr val="242424"/>
                </a:solidFill>
                <a:effectLst/>
                <a:latin typeface="Aptos" panose="020B0004020202020204" pitchFamily="34" charset="0"/>
              </a:rPr>
              <a:t>We give out certificates linked to our school values: Show respect, Get involved and Embrace challenge.</a:t>
            </a:r>
          </a:p>
          <a:p>
            <a:pPr marL="0" indent="0">
              <a:buNone/>
            </a:pPr>
            <a:endParaRPr lang="en-GB" dirty="0"/>
          </a:p>
          <a:p>
            <a:endParaRPr lang="en-US" dirty="0"/>
          </a:p>
          <a:p>
            <a:endParaRPr lang="en-GB" dirty="0"/>
          </a:p>
        </p:txBody>
      </p:sp>
      <p:sp>
        <p:nvSpPr>
          <p:cNvPr id="5" name="TextBox 4"/>
          <p:cNvSpPr txBox="1"/>
          <p:nvPr/>
        </p:nvSpPr>
        <p:spPr>
          <a:xfrm>
            <a:off x="0" y="68503"/>
            <a:ext cx="288032" cy="261610"/>
          </a:xfrm>
          <a:prstGeom prst="rect">
            <a:avLst/>
          </a:prstGeom>
          <a:noFill/>
        </p:spPr>
        <p:txBody>
          <a:bodyPr wrap="square" rtlCol="0">
            <a:spAutoFit/>
          </a:bodyPr>
          <a:lstStyle/>
          <a:p>
            <a:r>
              <a:rPr lang="en-GB" sz="1050" dirty="0"/>
              <a:t>M</a:t>
            </a:r>
          </a:p>
        </p:txBody>
      </p:sp>
    </p:spTree>
    <p:extLst>
      <p:ext uri="{BB962C8B-B14F-4D97-AF65-F5344CB8AC3E}">
        <p14:creationId xmlns:p14="http://schemas.microsoft.com/office/powerpoint/2010/main" val="198149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FE990F-FDB7-47C1-9149-9B8516BDA4DF}"/>
              </a:ext>
            </a:extLst>
          </p:cNvPr>
          <p:cNvSpPr txBox="1">
            <a:spLocks/>
          </p:cNvSpPr>
          <p:nvPr/>
        </p:nvSpPr>
        <p:spPr>
          <a:xfrm>
            <a:off x="0" y="0"/>
            <a:ext cx="9171584" cy="1169638"/>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dirty="0">
                <a:solidFill>
                  <a:schemeClr val="bg1"/>
                </a:solidFill>
                <a:latin typeface="Calibri" panose="020F0502020204030204" pitchFamily="34" charset="0"/>
                <a:cs typeface="Calibri" panose="020F0502020204030204" pitchFamily="34" charset="0"/>
              </a:rPr>
              <a:t>Celebrating events in the world </a:t>
            </a:r>
            <a:endParaRPr lang="en-GB" sz="72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D52A6A5-0273-4076-9EBE-BBEC62733760}"/>
              </a:ext>
            </a:extLst>
          </p:cNvPr>
          <p:cNvSpPr/>
          <p:nvPr/>
        </p:nvSpPr>
        <p:spPr>
          <a:xfrm>
            <a:off x="179512" y="1412776"/>
            <a:ext cx="8856984" cy="369332"/>
          </a:xfrm>
          <a:prstGeom prst="rect">
            <a:avLst/>
          </a:prstGeom>
        </p:spPr>
        <p:txBody>
          <a:bodyPr wrap="square">
            <a:spAutoFit/>
          </a:bodyPr>
          <a:lstStyle/>
          <a:p>
            <a:pPr algn="ctr"/>
            <a:r>
              <a:rPr lang="en-GB" dirty="0"/>
              <a:t>We also plan activities linking to the children’s interests and events in the world. </a:t>
            </a:r>
          </a:p>
        </p:txBody>
      </p:sp>
      <p:pic>
        <p:nvPicPr>
          <p:cNvPr id="2052" name="Picture 4" descr="World Oceans Day Illustration Images | Free Vectors, Stock Photos &amp; PSD">
            <a:extLst>
              <a:ext uri="{FF2B5EF4-FFF2-40B4-BE49-F238E27FC236}">
                <a16:creationId xmlns:a16="http://schemas.microsoft.com/office/drawing/2014/main" id="{CB61B0D6-394A-4F68-BACD-9E1FFF0355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31313"/>
            <a:ext cx="194421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id al-Adha 2021: Best quotes, WhatsApp messages and wishes to share">
            <a:extLst>
              <a:ext uri="{FF2B5EF4-FFF2-40B4-BE49-F238E27FC236}">
                <a16:creationId xmlns:a16="http://schemas.microsoft.com/office/drawing/2014/main" id="{88B68B1A-F405-4DC0-823F-98930CB1E2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928999"/>
            <a:ext cx="2987824" cy="18124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inese New Year vs Lunar New Year: What are the differences? | Marca">
            <a:extLst>
              <a:ext uri="{FF2B5EF4-FFF2-40B4-BE49-F238E27FC236}">
                <a16:creationId xmlns:a16="http://schemas.microsoft.com/office/drawing/2014/main" id="{D4229717-4A90-4B10-A4A9-5E6345E89E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0441" y="1844824"/>
            <a:ext cx="3224047" cy="18124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amadan Calendar &amp; Time Table - Apps on Google Play">
            <a:extLst>
              <a:ext uri="{FF2B5EF4-FFF2-40B4-BE49-F238E27FC236}">
                <a16:creationId xmlns:a16="http://schemas.microsoft.com/office/drawing/2014/main" id="{ACE67F8E-9104-4F97-9864-BA7CC62EFF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12" y="3875529"/>
            <a:ext cx="2046995" cy="204699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oli 2022: When Is Holi 2022? Date, Time And 5 Classic Recipes To Celebrate  The Festival Of Colours - NDTV Food">
            <a:extLst>
              <a:ext uri="{FF2B5EF4-FFF2-40B4-BE49-F238E27FC236}">
                <a16:creationId xmlns:a16="http://schemas.microsoft.com/office/drawing/2014/main" id="{074F3764-3D2A-42FF-9BF3-24EBCAC1DC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07" y="4467521"/>
            <a:ext cx="2339752" cy="172759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15 Outdoor Christmas Trees For Your Garden, Front Door, Porch">
            <a:extLst>
              <a:ext uri="{FF2B5EF4-FFF2-40B4-BE49-F238E27FC236}">
                <a16:creationId xmlns:a16="http://schemas.microsoft.com/office/drawing/2014/main" id="{1996C7DE-4C4C-4713-A011-9B6842B127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7232" y="4467521"/>
            <a:ext cx="1783681" cy="223331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pring is in the air… - Natterjacks Vet">
            <a:extLst>
              <a:ext uri="{FF2B5EF4-FFF2-40B4-BE49-F238E27FC236}">
                <a16:creationId xmlns:a16="http://schemas.microsoft.com/office/drawing/2014/main" id="{6965D9CC-4B05-44A1-980E-E0847F514A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472" y="3888296"/>
            <a:ext cx="2586942" cy="16958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68503"/>
            <a:ext cx="288032" cy="261610"/>
          </a:xfrm>
          <a:prstGeom prst="rect">
            <a:avLst/>
          </a:prstGeom>
          <a:noFill/>
        </p:spPr>
        <p:txBody>
          <a:bodyPr wrap="square" rtlCol="0">
            <a:spAutoFit/>
          </a:bodyPr>
          <a:lstStyle/>
          <a:p>
            <a:r>
              <a:rPr lang="en-GB" sz="1050" dirty="0"/>
              <a:t>M</a:t>
            </a:r>
          </a:p>
        </p:txBody>
      </p:sp>
    </p:spTree>
    <p:extLst>
      <p:ext uri="{BB962C8B-B14F-4D97-AF65-F5344CB8AC3E}">
        <p14:creationId xmlns:p14="http://schemas.microsoft.com/office/powerpoint/2010/main" val="33028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9535"/>
            <a:ext cx="9171584" cy="1046512"/>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GB" sz="1600" dirty="0">
              <a:solidFill>
                <a:schemeClr val="bg1"/>
              </a:solidFill>
              <a:latin typeface="Comic Sans MS" pitchFamily="66" charset="0"/>
            </a:endParaRPr>
          </a:p>
          <a:p>
            <a:pPr algn="ctr"/>
            <a:r>
              <a:rPr lang="en-GB" sz="3600" dirty="0">
                <a:solidFill>
                  <a:schemeClr val="bg1"/>
                </a:solidFill>
                <a:latin typeface="Calibri" panose="020F0502020204030204" pitchFamily="34" charset="0"/>
                <a:cs typeface="Calibri" panose="020F0502020204030204" pitchFamily="34" charset="0"/>
              </a:rPr>
              <a:t>Timetable</a:t>
            </a:r>
          </a:p>
        </p:txBody>
      </p:sp>
      <p:sp>
        <p:nvSpPr>
          <p:cNvPr id="5" name="TextBox 4"/>
          <p:cNvSpPr txBox="1"/>
          <p:nvPr/>
        </p:nvSpPr>
        <p:spPr>
          <a:xfrm>
            <a:off x="0" y="68503"/>
            <a:ext cx="288032" cy="261610"/>
          </a:xfrm>
          <a:prstGeom prst="rect">
            <a:avLst/>
          </a:prstGeom>
          <a:noFill/>
        </p:spPr>
        <p:txBody>
          <a:bodyPr wrap="square" rtlCol="0">
            <a:spAutoFit/>
          </a:bodyPr>
          <a:lstStyle/>
          <a:p>
            <a:r>
              <a:rPr lang="en-GB" sz="1050" dirty="0"/>
              <a:t>E</a:t>
            </a:r>
          </a:p>
        </p:txBody>
      </p:sp>
      <p:pic>
        <p:nvPicPr>
          <p:cNvPr id="6" name="Picture 5">
            <a:extLst>
              <a:ext uri="{FF2B5EF4-FFF2-40B4-BE49-F238E27FC236}">
                <a16:creationId xmlns:a16="http://schemas.microsoft.com/office/drawing/2014/main" id="{8A24120F-D9D0-7C40-A63C-09723A042F4C}"/>
              </a:ext>
            </a:extLst>
          </p:cNvPr>
          <p:cNvPicPr>
            <a:picLocks noChangeAspect="1"/>
          </p:cNvPicPr>
          <p:nvPr/>
        </p:nvPicPr>
        <p:blipFill>
          <a:blip r:embed="rId2"/>
          <a:stretch>
            <a:fillRect/>
          </a:stretch>
        </p:blipFill>
        <p:spPr>
          <a:xfrm>
            <a:off x="0" y="1196752"/>
            <a:ext cx="8985630" cy="5256584"/>
          </a:xfrm>
          <a:prstGeom prst="rect">
            <a:avLst/>
          </a:prstGeom>
        </p:spPr>
      </p:pic>
    </p:spTree>
    <p:extLst>
      <p:ext uri="{BB962C8B-B14F-4D97-AF65-F5344CB8AC3E}">
        <p14:creationId xmlns:p14="http://schemas.microsoft.com/office/powerpoint/2010/main" val="429139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9535"/>
            <a:ext cx="9171584" cy="1046512"/>
          </a:xfrm>
          <a:prstGeom prst="rect">
            <a:avLst/>
          </a:prstGeom>
          <a:solidFill>
            <a:srgbClr val="347FF0"/>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GB" sz="1600" dirty="0">
              <a:solidFill>
                <a:schemeClr val="bg1"/>
              </a:solidFill>
              <a:latin typeface="Comic Sans MS" pitchFamily="66" charset="0"/>
            </a:endParaRPr>
          </a:p>
          <a:p>
            <a:pPr algn="ctr"/>
            <a:r>
              <a:rPr lang="en-GB" sz="3600" dirty="0">
                <a:solidFill>
                  <a:schemeClr val="bg1"/>
                </a:solidFill>
                <a:latin typeface="Calibri" panose="020F0502020204030204" pitchFamily="34" charset="0"/>
                <a:cs typeface="Calibri" panose="020F0502020204030204" pitchFamily="34" charset="0"/>
              </a:rPr>
              <a:t>Eating and drinking at school</a:t>
            </a:r>
          </a:p>
        </p:txBody>
      </p:sp>
      <p:sp>
        <p:nvSpPr>
          <p:cNvPr id="2" name="Content Placeholder 1"/>
          <p:cNvSpPr>
            <a:spLocks noGrp="1"/>
          </p:cNvSpPr>
          <p:nvPr>
            <p:ph sz="half" idx="1"/>
          </p:nvPr>
        </p:nvSpPr>
        <p:spPr>
          <a:xfrm>
            <a:off x="457200" y="1600200"/>
            <a:ext cx="8147248" cy="4525963"/>
          </a:xfrm>
        </p:spPr>
        <p:txBody>
          <a:bodyPr>
            <a:normAutofit fontScale="92500" lnSpcReduction="10000"/>
          </a:bodyPr>
          <a:lstStyle/>
          <a:p>
            <a:r>
              <a:rPr lang="en-GB" dirty="0"/>
              <a:t>Please bring in a named water bottle each day.</a:t>
            </a:r>
          </a:p>
          <a:p>
            <a:r>
              <a:rPr lang="en-GB" dirty="0"/>
              <a:t>Fruit snacks are provided by the government fruit for schools scheme. However if your child prefers to bring in a snack from home, please ensure this is a piece of fresh fruit only and that it is in a named container/tub. </a:t>
            </a:r>
          </a:p>
          <a:p>
            <a:r>
              <a:rPr lang="en-GB" dirty="0"/>
              <a:t>All children under 5 are entitled to free milk; once they are 5 you can pay to opt in.</a:t>
            </a:r>
          </a:p>
          <a:p>
            <a:r>
              <a:rPr lang="en-GB" dirty="0"/>
              <a:t>Lunches are pre-ordered.</a:t>
            </a:r>
          </a:p>
          <a:p>
            <a:r>
              <a:rPr lang="en-GB" dirty="0"/>
              <a:t>If your child has packed lunch, no nuts, sweets or chocolate bars please (a chocolate biscuit is fine, </a:t>
            </a:r>
            <a:r>
              <a:rPr lang="en-GB" dirty="0" err="1"/>
              <a:t>eg</a:t>
            </a:r>
            <a:r>
              <a:rPr lang="en-GB" dirty="0"/>
              <a:t> a penguin).</a:t>
            </a:r>
          </a:p>
        </p:txBody>
      </p:sp>
      <p:sp>
        <p:nvSpPr>
          <p:cNvPr id="5" name="TextBox 4"/>
          <p:cNvSpPr txBox="1"/>
          <p:nvPr/>
        </p:nvSpPr>
        <p:spPr>
          <a:xfrm>
            <a:off x="0" y="68503"/>
            <a:ext cx="288032" cy="261610"/>
          </a:xfrm>
          <a:prstGeom prst="rect">
            <a:avLst/>
          </a:prstGeom>
          <a:noFill/>
        </p:spPr>
        <p:txBody>
          <a:bodyPr wrap="square" rtlCol="0">
            <a:spAutoFit/>
          </a:bodyPr>
          <a:lstStyle/>
          <a:p>
            <a:r>
              <a:rPr lang="en-GB" sz="1050" dirty="0"/>
              <a:t>M</a:t>
            </a:r>
          </a:p>
        </p:txBody>
      </p:sp>
    </p:spTree>
    <p:extLst>
      <p:ext uri="{BB962C8B-B14F-4D97-AF65-F5344CB8AC3E}">
        <p14:creationId xmlns:p14="http://schemas.microsoft.com/office/powerpoint/2010/main" val="2538151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69EE9B966482498429786524FC9F12" ma:contentTypeVersion="15" ma:contentTypeDescription="Create a new document." ma:contentTypeScope="" ma:versionID="d49404adab088d2bff75bf2a8881faaa">
  <xsd:schema xmlns:xsd="http://www.w3.org/2001/XMLSchema" xmlns:xs="http://www.w3.org/2001/XMLSchema" xmlns:p="http://schemas.microsoft.com/office/2006/metadata/properties" xmlns:ns2="3216c670-ef31-4074-9518-05c75bd5a2bb" xmlns:ns3="95e96a7e-63ff-4e91-8d10-52dd8109acdf" targetNamespace="http://schemas.microsoft.com/office/2006/metadata/properties" ma:root="true" ma:fieldsID="cdb02216a371be7a47ce2edf82e7cdf2" ns2:_="" ns3:_="">
    <xsd:import namespace="3216c670-ef31-4074-9518-05c75bd5a2bb"/>
    <xsd:import namespace="95e96a7e-63ff-4e91-8d10-52dd8109acd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6c670-ef31-4074-9518-05c75bd5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a992f0-6ae0-4597-bb69-be0b4174958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e96a7e-63ff-4e91-8d10-52dd8109acd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f1e7c2d-ef44-40e6-8ef6-93d94aff1c08}" ma:internalName="TaxCatchAll" ma:showField="CatchAllData" ma:web="95e96a7e-63ff-4e91-8d10-52dd8109acd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e96a7e-63ff-4e91-8d10-52dd8109acdf" xsi:nil="true"/>
    <lcf76f155ced4ddcb4097134ff3c332f xmlns="3216c670-ef31-4074-9518-05c75bd5a2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97B007-F6A0-48A5-A962-4B8C48EE0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16c670-ef31-4074-9518-05c75bd5a2bb"/>
    <ds:schemaRef ds:uri="95e96a7e-63ff-4e91-8d10-52dd8109ac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C2F825-3FB9-4838-89B7-EB06FF4E1C5D}">
  <ds:schemaRefs>
    <ds:schemaRef ds:uri="http://schemas.microsoft.com/sharepoint/v3/contenttype/forms"/>
  </ds:schemaRefs>
</ds:datastoreItem>
</file>

<file path=customXml/itemProps3.xml><?xml version="1.0" encoding="utf-8"?>
<ds:datastoreItem xmlns:ds="http://schemas.openxmlformats.org/officeDocument/2006/customXml" ds:itemID="{C913E5A5-59D5-4F83-8B4B-3CA3DD2E8AD1}">
  <ds:schemaRefs>
    <ds:schemaRef ds:uri="http://schemas.microsoft.com/office/2006/documentManagement/types"/>
    <ds:schemaRef ds:uri="3216c670-ef31-4074-9518-05c75bd5a2bb"/>
    <ds:schemaRef ds:uri="http://www.w3.org/XML/1998/namespace"/>
    <ds:schemaRef ds:uri="http://purl.org/dc/terms/"/>
    <ds:schemaRef ds:uri="http://purl.org/dc/elements/1.1/"/>
    <ds:schemaRef ds:uri="95e96a7e-63ff-4e91-8d10-52dd8109acdf"/>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2699</TotalTime>
  <Words>1883</Words>
  <Application>Microsoft Office PowerPoint</Application>
  <PresentationFormat>On-screen Show (4:3)</PresentationFormat>
  <Paragraphs>146</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Comic Sans MS</vt:lpstr>
      <vt:lpstr>Open Sans</vt:lpstr>
      <vt:lpstr>Office Theme</vt:lpstr>
      <vt:lpstr>Winnersh Primary School Foundation Stage  Curriculum Information </vt:lpstr>
      <vt:lpstr>Early Years foundation stage New curriculum 2020</vt:lpstr>
      <vt:lpstr>Early Years Foundation Stage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hope you have found all the information helpful.  Please talk to one of us if you need to let us know anything about your child.  You can also send a message via the enquiries email. enquiries@winnersh.wokingham.sch.uk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dc:title>
  <dc:creator>Emma Dawkins</dc:creator>
  <cp:lastModifiedBy>Michaela Champ</cp:lastModifiedBy>
  <cp:revision>218</cp:revision>
  <cp:lastPrinted>2018-07-11T12:46:52Z</cp:lastPrinted>
  <dcterms:created xsi:type="dcterms:W3CDTF">2012-06-26T13:30:36Z</dcterms:created>
  <dcterms:modified xsi:type="dcterms:W3CDTF">2024-09-25T16:01:26Z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0x0101007869EE9B966482498429786524FC9F12</vt:lpwstr>
  </property>
  <property fmtid="{D5CDD505-2E9C-101B-9397-08002B2CF9AE}" pid="3" name="Order">
    <vt:r8>8098200</vt:r8>
  </property>
  <property fmtid="{D5CDD505-2E9C-101B-9397-08002B2CF9AE}" pid="4" name="MediaServiceImageTags">
    <vt:lpwstr/>
  </property>
</Properties>
</file>